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Action1.xml" ContentType="application/vnd.ms-office.inkAction+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4.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5.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484" r:id="rId2"/>
    <p:sldId id="426" r:id="rId3"/>
    <p:sldId id="614" r:id="rId4"/>
    <p:sldId id="615" r:id="rId5"/>
    <p:sldId id="616" r:id="rId6"/>
    <p:sldId id="617" r:id="rId7"/>
    <p:sldId id="1892" r:id="rId8"/>
    <p:sldId id="1893" r:id="rId9"/>
    <p:sldId id="1898" r:id="rId10"/>
    <p:sldId id="1899" r:id="rId11"/>
    <p:sldId id="600" r:id="rId12"/>
    <p:sldId id="361" r:id="rId13"/>
    <p:sldId id="364" r:id="rId14"/>
    <p:sldId id="365" r:id="rId15"/>
    <p:sldId id="368" r:id="rId16"/>
    <p:sldId id="601" r:id="rId17"/>
    <p:sldId id="371" r:id="rId18"/>
    <p:sldId id="603" r:id="rId19"/>
    <p:sldId id="610" r:id="rId20"/>
    <p:sldId id="611" r:id="rId21"/>
    <p:sldId id="609" r:id="rId22"/>
    <p:sldId id="604" r:id="rId23"/>
    <p:sldId id="606" r:id="rId24"/>
    <p:sldId id="608" r:id="rId25"/>
    <p:sldId id="605" r:id="rId26"/>
    <p:sldId id="1901" r:id="rId27"/>
    <p:sldId id="1902" r:id="rId28"/>
    <p:sldId id="1903" r:id="rId29"/>
    <p:sldId id="1908" r:id="rId30"/>
    <p:sldId id="1904" r:id="rId31"/>
    <p:sldId id="1905" r:id="rId32"/>
    <p:sldId id="1906" r:id="rId33"/>
    <p:sldId id="1909" r:id="rId34"/>
    <p:sldId id="1910" r:id="rId35"/>
    <p:sldId id="1911" r:id="rId36"/>
    <p:sldId id="1912" r:id="rId37"/>
    <p:sldId id="1907" r:id="rId38"/>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484"/>
            <p14:sldId id="426"/>
            <p14:sldId id="614"/>
            <p14:sldId id="615"/>
            <p14:sldId id="616"/>
            <p14:sldId id="617"/>
            <p14:sldId id="1892"/>
            <p14:sldId id="1893"/>
            <p14:sldId id="1898"/>
            <p14:sldId id="1899"/>
            <p14:sldId id="600"/>
            <p14:sldId id="361"/>
            <p14:sldId id="364"/>
            <p14:sldId id="365"/>
            <p14:sldId id="368"/>
            <p14:sldId id="601"/>
            <p14:sldId id="371"/>
            <p14:sldId id="603"/>
            <p14:sldId id="610"/>
            <p14:sldId id="611"/>
            <p14:sldId id="609"/>
            <p14:sldId id="604"/>
            <p14:sldId id="606"/>
            <p14:sldId id="608"/>
            <p14:sldId id="605"/>
            <p14:sldId id="1901"/>
            <p14:sldId id="1902"/>
            <p14:sldId id="1903"/>
            <p14:sldId id="1908"/>
            <p14:sldId id="1904"/>
            <p14:sldId id="1905"/>
            <p14:sldId id="1906"/>
            <p14:sldId id="1909"/>
            <p14:sldId id="1910"/>
            <p14:sldId id="1911"/>
            <p14:sldId id="1912"/>
            <p14:sldId id="19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71D"/>
    <a:srgbClr val="004050"/>
    <a:srgbClr val="F3622C"/>
    <a:srgbClr val="7F007D"/>
    <a:srgbClr val="FF004C"/>
    <a:srgbClr val="20D3FF"/>
    <a:srgbClr val="00EDB5"/>
    <a:srgbClr val="000000"/>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1" autoAdjust="0"/>
    <p:restoredTop sz="47354" autoAdjust="0"/>
  </p:normalViewPr>
  <p:slideViewPr>
    <p:cSldViewPr snapToGrid="0" snapToObjects="1" showGuides="1">
      <p:cViewPr varScale="1">
        <p:scale>
          <a:sx n="97" d="100"/>
          <a:sy n="97" d="100"/>
        </p:scale>
        <p:origin x="504" y="192"/>
      </p:cViewPr>
      <p:guideLst/>
    </p:cSldViewPr>
  </p:slideViewPr>
  <p:notesTextViewPr>
    <p:cViewPr>
      <p:scale>
        <a:sx n="1" d="1"/>
        <a:sy n="1" d="1"/>
      </p:scale>
      <p:origin x="0" y="0"/>
    </p:cViewPr>
  </p:notesTextViewPr>
  <p:sorterViewPr>
    <p:cViewPr>
      <p:scale>
        <a:sx n="66" d="100"/>
        <a:sy n="66" d="100"/>
      </p:scale>
      <p:origin x="0" y="-38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oleObject" Target="file:///C:\Users\mark\Documents\Dundee\Teaching%202016\6%20DS%20Advanced%20Statistics%20and%20Data%20Mining\Supporting%20Material\graph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mark\Documents\Dundee\Teaching%202016\6%20DS%20Advanced%20Statistics%20and%20Data%20Mining\Supporting%20Material\graph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mark\Documents\Dundee\Teaching%202016\6%20DS%20Advanced%20Statistics%20and%20Data%20Mining\Supporting%20Material\graph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mark\Documents\Dundee\Teaching%202016\6%20DS%20Advanced%20Statistics%20and%20Data%20Mining\Supporting%20Material\graphs.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Mark\Documents\2017\QA\ML\Bia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3175">
                <a:solidFill>
                  <a:schemeClr val="accent1"/>
                </a:solidFill>
              </a:ln>
              <a:effectLst/>
            </c:spPr>
          </c:marker>
          <c:trendline>
            <c:spPr>
              <a:ln w="19050" cap="rnd">
                <a:noFill/>
                <a:prstDash val="sysDot"/>
              </a:ln>
              <a:effectLst/>
            </c:spPr>
            <c:trendlineType val="linear"/>
            <c:dispRSqr val="0"/>
            <c:dispEq val="0"/>
          </c:trendline>
          <c:xVal>
            <c:numRef>
              <c:f>Sheet1!$A$2:$A$7</c:f>
              <c:numCache>
                <c:formatCode>General</c:formatCode>
                <c:ptCount val="6"/>
                <c:pt idx="0">
                  <c:v>56</c:v>
                </c:pt>
                <c:pt idx="1">
                  <c:v>61</c:v>
                </c:pt>
                <c:pt idx="2">
                  <c:v>67</c:v>
                </c:pt>
                <c:pt idx="3">
                  <c:v>72</c:v>
                </c:pt>
                <c:pt idx="4">
                  <c:v>76</c:v>
                </c:pt>
                <c:pt idx="5">
                  <c:v>82</c:v>
                </c:pt>
              </c:numCache>
            </c:numRef>
          </c:xVal>
          <c:yVal>
            <c:numRef>
              <c:f>Sheet1!$B$2:$B$7</c:f>
              <c:numCache>
                <c:formatCode>General</c:formatCode>
                <c:ptCount val="6"/>
                <c:pt idx="0">
                  <c:v>115</c:v>
                </c:pt>
                <c:pt idx="1">
                  <c:v>126</c:v>
                </c:pt>
                <c:pt idx="2">
                  <c:v>137</c:v>
                </c:pt>
                <c:pt idx="3">
                  <c:v>140</c:v>
                </c:pt>
                <c:pt idx="4">
                  <c:v>152</c:v>
                </c:pt>
                <c:pt idx="5">
                  <c:v>156</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3175">
                <a:solidFill>
                  <a:schemeClr val="accent1"/>
                </a:solidFill>
              </a:ln>
              <a:effectLst/>
            </c:spPr>
          </c:marker>
          <c:trendline>
            <c:spPr>
              <a:ln w="19050" cap="rnd">
                <a:noFill/>
                <a:prstDash val="sysDot"/>
              </a:ln>
              <a:effectLst/>
            </c:spPr>
            <c:trendlineType val="linear"/>
            <c:dispRSqr val="0"/>
            <c:dispEq val="0"/>
          </c:trendline>
          <c:xVal>
            <c:numRef>
              <c:f>Sheet1!$A$2:$A$7</c:f>
              <c:numCache>
                <c:formatCode>General</c:formatCode>
                <c:ptCount val="6"/>
                <c:pt idx="0">
                  <c:v>56</c:v>
                </c:pt>
                <c:pt idx="1">
                  <c:v>61</c:v>
                </c:pt>
                <c:pt idx="2">
                  <c:v>67</c:v>
                </c:pt>
                <c:pt idx="3">
                  <c:v>72</c:v>
                </c:pt>
                <c:pt idx="4">
                  <c:v>76</c:v>
                </c:pt>
                <c:pt idx="5">
                  <c:v>82</c:v>
                </c:pt>
              </c:numCache>
            </c:numRef>
          </c:xVal>
          <c:yVal>
            <c:numRef>
              <c:f>Sheet1!$B$2:$B$7</c:f>
              <c:numCache>
                <c:formatCode>General</c:formatCode>
                <c:ptCount val="6"/>
                <c:pt idx="0">
                  <c:v>115</c:v>
                </c:pt>
                <c:pt idx="1">
                  <c:v>126</c:v>
                </c:pt>
                <c:pt idx="2">
                  <c:v>137</c:v>
                </c:pt>
                <c:pt idx="3">
                  <c:v>140</c:v>
                </c:pt>
                <c:pt idx="4">
                  <c:v>152</c:v>
                </c:pt>
                <c:pt idx="5">
                  <c:v>156</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9525">
                <a:solidFill>
                  <a:schemeClr val="accent1"/>
                </a:solidFill>
              </a:ln>
              <a:effectLst/>
            </c:spPr>
          </c:marker>
          <c:trendline>
            <c:spPr>
              <a:ln w="19050" cap="rnd">
                <a:noFill/>
                <a:prstDash val="sysDot"/>
              </a:ln>
              <a:effectLst/>
            </c:spPr>
            <c:trendlineType val="linear"/>
            <c:dispRSqr val="0"/>
            <c:dispEq val="0"/>
          </c:trendline>
          <c:xVal>
            <c:numRef>
              <c:f>Sheet1!$A$2:$A$6</c:f>
              <c:numCache>
                <c:formatCode>General</c:formatCode>
                <c:ptCount val="5"/>
                <c:pt idx="0">
                  <c:v>54</c:v>
                </c:pt>
                <c:pt idx="1">
                  <c:v>62</c:v>
                </c:pt>
                <c:pt idx="2">
                  <c:v>68</c:v>
                </c:pt>
                <c:pt idx="3">
                  <c:v>74</c:v>
                </c:pt>
                <c:pt idx="4">
                  <c:v>80</c:v>
                </c:pt>
              </c:numCache>
            </c:numRef>
          </c:xVal>
          <c:yVal>
            <c:numRef>
              <c:f>Sheet1!$B$2:$B$6</c:f>
              <c:numCache>
                <c:formatCode>General</c:formatCode>
                <c:ptCount val="5"/>
                <c:pt idx="0">
                  <c:v>114</c:v>
                </c:pt>
                <c:pt idx="1">
                  <c:v>129</c:v>
                </c:pt>
                <c:pt idx="2">
                  <c:v>130</c:v>
                </c:pt>
                <c:pt idx="3">
                  <c:v>152</c:v>
                </c:pt>
                <c:pt idx="4">
                  <c:v>154</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9525">
                <a:solidFill>
                  <a:schemeClr val="accent1"/>
                </a:solidFill>
              </a:ln>
              <a:effectLst/>
            </c:spPr>
          </c:marker>
          <c:trendline>
            <c:spPr>
              <a:ln w="19050" cap="rnd">
                <a:noFill/>
                <a:prstDash val="sysDot"/>
              </a:ln>
              <a:effectLst/>
            </c:spPr>
            <c:trendlineType val="linear"/>
            <c:dispRSqr val="0"/>
            <c:dispEq val="0"/>
          </c:trendline>
          <c:xVal>
            <c:numRef>
              <c:f>Sheet1!$A$2:$A$6</c:f>
              <c:numCache>
                <c:formatCode>General</c:formatCode>
                <c:ptCount val="5"/>
                <c:pt idx="0">
                  <c:v>54</c:v>
                </c:pt>
                <c:pt idx="1">
                  <c:v>62</c:v>
                </c:pt>
                <c:pt idx="2">
                  <c:v>68</c:v>
                </c:pt>
                <c:pt idx="3">
                  <c:v>74</c:v>
                </c:pt>
                <c:pt idx="4">
                  <c:v>80</c:v>
                </c:pt>
              </c:numCache>
            </c:numRef>
          </c:xVal>
          <c:yVal>
            <c:numRef>
              <c:f>Sheet1!$B$2:$B$6</c:f>
              <c:numCache>
                <c:formatCode>General</c:formatCode>
                <c:ptCount val="5"/>
                <c:pt idx="0">
                  <c:v>114</c:v>
                </c:pt>
                <c:pt idx="1">
                  <c:v>129</c:v>
                </c:pt>
                <c:pt idx="2">
                  <c:v>130</c:v>
                </c:pt>
                <c:pt idx="3">
                  <c:v>152</c:v>
                </c:pt>
                <c:pt idx="4">
                  <c:v>154</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no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44450" cap="rnd">
              <a:solidFill>
                <a:srgbClr val="00BCF2"/>
              </a:solidFill>
              <a:prstDash val="dash"/>
              <a:round/>
            </a:ln>
            <a:effectLst/>
          </c:spPr>
          <c:marker>
            <c:symbol val="none"/>
          </c:marker>
          <c:xVal>
            <c:numRef>
              <c:f>Sheet1!$A$2:$A$6</c:f>
              <c:numCache>
                <c:formatCode>General</c:formatCode>
                <c:ptCount val="5"/>
                <c:pt idx="0">
                  <c:v>0</c:v>
                </c:pt>
                <c:pt idx="1">
                  <c:v>0.4</c:v>
                </c:pt>
                <c:pt idx="2">
                  <c:v>0.5</c:v>
                </c:pt>
                <c:pt idx="3">
                  <c:v>0.6</c:v>
                </c:pt>
                <c:pt idx="4">
                  <c:v>1</c:v>
                </c:pt>
              </c:numCache>
            </c:numRef>
          </c:xVal>
          <c:yVal>
            <c:numRef>
              <c:f>Sheet1!$B$2:$B$6</c:f>
              <c:numCache>
                <c:formatCode>General</c:formatCode>
                <c:ptCount val="5"/>
                <c:pt idx="0">
                  <c:v>0</c:v>
                </c:pt>
                <c:pt idx="1">
                  <c:v>0.1</c:v>
                </c:pt>
                <c:pt idx="2">
                  <c:v>0.5</c:v>
                </c:pt>
                <c:pt idx="3">
                  <c:v>0.9</c:v>
                </c:pt>
                <c:pt idx="4">
                  <c:v>1</c:v>
                </c:pt>
              </c:numCache>
            </c:numRef>
          </c:yVal>
          <c:smooth val="1"/>
          <c:extLst>
            <c:ext xmlns:c16="http://schemas.microsoft.com/office/drawing/2014/chart" uri="{C3380CC4-5D6E-409C-BE32-E72D297353CC}">
              <c16:uniqueId val="{00000000-BF23-483A-9E43-DA42E44B6CCE}"/>
            </c:ext>
          </c:extLst>
        </c:ser>
        <c:dLbls>
          <c:showLegendKey val="0"/>
          <c:showVal val="0"/>
          <c:showCatName val="0"/>
          <c:showSerName val="0"/>
          <c:showPercent val="0"/>
          <c:showBubbleSize val="0"/>
        </c:dLbls>
        <c:axId val="1501776352"/>
        <c:axId val="780936000"/>
      </c:scatterChart>
      <c:valAx>
        <c:axId val="1501776352"/>
        <c:scaling>
          <c:orientation val="minMax"/>
          <c:max val="1"/>
        </c:scaling>
        <c:delete val="1"/>
        <c:axPos val="b"/>
        <c:majorGridlines>
          <c:spPr>
            <a:ln w="9525" cap="flat" cmpd="sng" algn="ctr">
              <a:solidFill>
                <a:schemeClr val="bg2">
                  <a:lumMod val="50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x</a:t>
                </a:r>
              </a:p>
            </c:rich>
          </c:tx>
          <c:layout>
            <c:manualLayout>
              <c:xMode val="edge"/>
              <c:yMode val="edge"/>
              <c:x val="0.57883029110702089"/>
              <c:y val="0.79279103552670349"/>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80936000"/>
        <c:crosses val="autoZero"/>
        <c:crossBetween val="midCat"/>
        <c:majorUnit val="0.2"/>
        <c:minorUnit val="1.0000000000000002E-2"/>
      </c:valAx>
      <c:valAx>
        <c:axId val="780936000"/>
        <c:scaling>
          <c:orientation val="minMax"/>
          <c:max val="1"/>
        </c:scaling>
        <c:delete val="0"/>
        <c:axPos val="l"/>
        <c:majorGridlines>
          <c:spPr>
            <a:ln w="9525" cap="flat" cmpd="sng" algn="ctr">
              <a:solidFill>
                <a:schemeClr val="bg2">
                  <a:lumMod val="50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y</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01776352"/>
        <c:crosses val="autoZero"/>
        <c:crossBetween val="midCat"/>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Sheet1!$B$14:$B$52</c:f>
              <c:numCache>
                <c:formatCode>General</c:formatCode>
                <c:ptCount val="39"/>
                <c:pt idx="0">
                  <c:v>14.245969865233382</c:v>
                </c:pt>
                <c:pt idx="1">
                  <c:v>15</c:v>
                </c:pt>
                <c:pt idx="2">
                  <c:v>15.491343525121252</c:v>
                </c:pt>
                <c:pt idx="3">
                  <c:v>16</c:v>
                </c:pt>
                <c:pt idx="4">
                  <c:v>16.903237612713447</c:v>
                </c:pt>
                <c:pt idx="5">
                  <c:v>16.997550161112542</c:v>
                </c:pt>
                <c:pt idx="6">
                  <c:v>17</c:v>
                </c:pt>
                <c:pt idx="7">
                  <c:v>17.096003578443248</c:v>
                </c:pt>
                <c:pt idx="8">
                  <c:v>17.983626084249412</c:v>
                </c:pt>
                <c:pt idx="9">
                  <c:v>18</c:v>
                </c:pt>
                <c:pt idx="10">
                  <c:v>18.500186453291683</c:v>
                </c:pt>
                <c:pt idx="11">
                  <c:v>18.887516049514549</c:v>
                </c:pt>
                <c:pt idx="12">
                  <c:v>19</c:v>
                </c:pt>
                <c:pt idx="13">
                  <c:v>19.084001916596613</c:v>
                </c:pt>
                <c:pt idx="14">
                  <c:v>19.42605979849338</c:v>
                </c:pt>
                <c:pt idx="15">
                  <c:v>20</c:v>
                </c:pt>
                <c:pt idx="16">
                  <c:v>20.09526236446348</c:v>
                </c:pt>
                <c:pt idx="17">
                  <c:v>20.152406514510115</c:v>
                </c:pt>
                <c:pt idx="18">
                  <c:v>21</c:v>
                </c:pt>
                <c:pt idx="19">
                  <c:v>21.356388238577395</c:v>
                </c:pt>
                <c:pt idx="20">
                  <c:v>21.802946451338212</c:v>
                </c:pt>
                <c:pt idx="21">
                  <c:v>22</c:v>
                </c:pt>
                <c:pt idx="22">
                  <c:v>22.108095900544161</c:v>
                </c:pt>
                <c:pt idx="23">
                  <c:v>22.265219997903824</c:v>
                </c:pt>
                <c:pt idx="24">
                  <c:v>23</c:v>
                </c:pt>
                <c:pt idx="25">
                  <c:v>23.591714136867054</c:v>
                </c:pt>
                <c:pt idx="26">
                  <c:v>23.983325253530811</c:v>
                </c:pt>
                <c:pt idx="27">
                  <c:v>24</c:v>
                </c:pt>
                <c:pt idx="28">
                  <c:v>24.252065179576274</c:v>
                </c:pt>
                <c:pt idx="29">
                  <c:v>24.661045709899458</c:v>
                </c:pt>
                <c:pt idx="30">
                  <c:v>25</c:v>
                </c:pt>
                <c:pt idx="31">
                  <c:v>25.279299609290945</c:v>
                </c:pt>
                <c:pt idx="32">
                  <c:v>25.894401863951511</c:v>
                </c:pt>
                <c:pt idx="33">
                  <c:v>26</c:v>
                </c:pt>
                <c:pt idx="34">
                  <c:v>26.841773507439299</c:v>
                </c:pt>
                <c:pt idx="35">
                  <c:v>26.879653799271502</c:v>
                </c:pt>
                <c:pt idx="36">
                  <c:v>27</c:v>
                </c:pt>
                <c:pt idx="37">
                  <c:v>27.413450347764471</c:v>
                </c:pt>
                <c:pt idx="38">
                  <c:v>28.043139218353062</c:v>
                </c:pt>
              </c:numCache>
            </c:numRef>
          </c:xVal>
          <c:yVal>
            <c:numRef>
              <c:f>Sheet1!$C$14:$C$52</c:f>
              <c:numCache>
                <c:formatCode>General</c:formatCode>
                <c:ptCount val="39"/>
                <c:pt idx="0">
                  <c:v>7</c:v>
                </c:pt>
                <c:pt idx="1">
                  <c:v>8</c:v>
                </c:pt>
                <c:pt idx="2">
                  <c:v>10</c:v>
                </c:pt>
                <c:pt idx="3">
                  <c:v>12</c:v>
                </c:pt>
                <c:pt idx="4">
                  <c:v>10.818436509283163</c:v>
                </c:pt>
                <c:pt idx="5">
                  <c:v>20.060329802923032</c:v>
                </c:pt>
                <c:pt idx="6">
                  <c:v>20</c:v>
                </c:pt>
                <c:pt idx="7">
                  <c:v>11.68403934898765</c:v>
                </c:pt>
                <c:pt idx="8">
                  <c:v>20.708179683812205</c:v>
                </c:pt>
                <c:pt idx="9">
                  <c:v>20</c:v>
                </c:pt>
                <c:pt idx="10">
                  <c:v>29.560557381858217</c:v>
                </c:pt>
                <c:pt idx="11">
                  <c:v>19.817135224131182</c:v>
                </c:pt>
                <c:pt idx="12">
                  <c:v>29</c:v>
                </c:pt>
                <c:pt idx="13">
                  <c:v>19.205193377926776</c:v>
                </c:pt>
                <c:pt idx="14">
                  <c:v>36.019387000043046</c:v>
                </c:pt>
                <c:pt idx="15">
                  <c:v>36</c:v>
                </c:pt>
                <c:pt idx="16">
                  <c:v>28.234754818534324</c:v>
                </c:pt>
                <c:pt idx="17">
                  <c:v>45.128203320436882</c:v>
                </c:pt>
                <c:pt idx="18">
                  <c:v>45</c:v>
                </c:pt>
                <c:pt idx="19">
                  <c:v>45.834808082199253</c:v>
                </c:pt>
                <c:pt idx="20">
                  <c:v>35.701576246778778</c:v>
                </c:pt>
                <c:pt idx="21">
                  <c:v>45</c:v>
                </c:pt>
                <c:pt idx="22">
                  <c:v>44.876784636018378</c:v>
                </c:pt>
                <c:pt idx="23">
                  <c:v>55.200939394419144</c:v>
                </c:pt>
                <c:pt idx="24">
                  <c:v>55</c:v>
                </c:pt>
                <c:pt idx="25">
                  <c:v>44.057851074045622</c:v>
                </c:pt>
                <c:pt idx="26">
                  <c:v>45.518300651830565</c:v>
                </c:pt>
                <c:pt idx="27">
                  <c:v>45</c:v>
                </c:pt>
                <c:pt idx="28">
                  <c:v>61.821628185025915</c:v>
                </c:pt>
                <c:pt idx="29">
                  <c:v>54.715313698329958</c:v>
                </c:pt>
                <c:pt idx="30">
                  <c:v>61</c:v>
                </c:pt>
                <c:pt idx="31">
                  <c:v>67.809703524679364</c:v>
                </c:pt>
                <c:pt idx="32">
                  <c:v>55</c:v>
                </c:pt>
                <c:pt idx="33">
                  <c:v>67</c:v>
                </c:pt>
                <c:pt idx="34">
                  <c:v>67.123845143943598</c:v>
                </c:pt>
                <c:pt idx="35">
                  <c:v>60.530840071508258</c:v>
                </c:pt>
                <c:pt idx="36">
                  <c:v>67</c:v>
                </c:pt>
                <c:pt idx="37">
                  <c:v>70</c:v>
                </c:pt>
                <c:pt idx="38">
                  <c:v>71</c:v>
                </c:pt>
              </c:numCache>
            </c:numRef>
          </c:yVal>
          <c:smooth val="0"/>
          <c:extLst>
            <c:ext xmlns:c16="http://schemas.microsoft.com/office/drawing/2014/chart" uri="{C3380CC4-5D6E-409C-BE32-E72D297353CC}">
              <c16:uniqueId val="{00000001-E2AE-46B7-94A4-F4AFEC6B1349}"/>
            </c:ext>
          </c:extLst>
        </c:ser>
        <c:dLbls>
          <c:showLegendKey val="0"/>
          <c:showVal val="0"/>
          <c:showCatName val="0"/>
          <c:showSerName val="0"/>
          <c:showPercent val="0"/>
          <c:showBubbleSize val="0"/>
        </c:dLbls>
        <c:axId val="301121344"/>
        <c:axId val="301654480"/>
      </c:scatterChart>
      <c:valAx>
        <c:axId val="301121344"/>
        <c:scaling>
          <c:orientation val="minMax"/>
          <c:min val="15"/>
        </c:scaling>
        <c:delete val="0"/>
        <c:axPos val="b"/>
        <c:numFmt formatCode="General" sourceLinked="1"/>
        <c:majorTickMark val="out"/>
        <c:minorTickMark val="none"/>
        <c:tickLblPos val="nextTo"/>
        <c:crossAx val="301654480"/>
        <c:crosses val="autoZero"/>
        <c:crossBetween val="midCat"/>
      </c:valAx>
      <c:valAx>
        <c:axId val="301654480"/>
        <c:scaling>
          <c:orientation val="minMax"/>
        </c:scaling>
        <c:delete val="0"/>
        <c:axPos val="l"/>
        <c:majorGridlines/>
        <c:numFmt formatCode="General" sourceLinked="1"/>
        <c:majorTickMark val="out"/>
        <c:minorTickMark val="none"/>
        <c:tickLblPos val="nextTo"/>
        <c:crossAx val="301121344"/>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Sheet1!$B$14:$B$52</c:f>
              <c:numCache>
                <c:formatCode>General</c:formatCode>
                <c:ptCount val="39"/>
                <c:pt idx="0">
                  <c:v>14.245969865233382</c:v>
                </c:pt>
                <c:pt idx="1">
                  <c:v>15</c:v>
                </c:pt>
                <c:pt idx="2">
                  <c:v>15.491343525121252</c:v>
                </c:pt>
                <c:pt idx="3">
                  <c:v>16</c:v>
                </c:pt>
                <c:pt idx="4">
                  <c:v>16.903237612713447</c:v>
                </c:pt>
                <c:pt idx="5">
                  <c:v>16.997550161112542</c:v>
                </c:pt>
                <c:pt idx="6">
                  <c:v>17</c:v>
                </c:pt>
                <c:pt idx="7">
                  <c:v>17.096003578443248</c:v>
                </c:pt>
                <c:pt idx="8">
                  <c:v>17.983626084249412</c:v>
                </c:pt>
                <c:pt idx="9">
                  <c:v>18</c:v>
                </c:pt>
                <c:pt idx="10">
                  <c:v>18.500186453291683</c:v>
                </c:pt>
                <c:pt idx="11">
                  <c:v>18.887516049514549</c:v>
                </c:pt>
                <c:pt idx="12">
                  <c:v>19</c:v>
                </c:pt>
                <c:pt idx="13">
                  <c:v>19.084001916596613</c:v>
                </c:pt>
                <c:pt idx="14">
                  <c:v>19.42605979849338</c:v>
                </c:pt>
                <c:pt idx="15">
                  <c:v>20</c:v>
                </c:pt>
                <c:pt idx="16">
                  <c:v>20.09526236446348</c:v>
                </c:pt>
                <c:pt idx="17">
                  <c:v>20.152406514510115</c:v>
                </c:pt>
                <c:pt idx="18">
                  <c:v>21</c:v>
                </c:pt>
                <c:pt idx="19">
                  <c:v>21.356388238577395</c:v>
                </c:pt>
                <c:pt idx="20">
                  <c:v>21.802946451338212</c:v>
                </c:pt>
                <c:pt idx="21">
                  <c:v>22</c:v>
                </c:pt>
                <c:pt idx="22">
                  <c:v>22.108095900544161</c:v>
                </c:pt>
                <c:pt idx="23">
                  <c:v>22.265219997903824</c:v>
                </c:pt>
                <c:pt idx="24">
                  <c:v>23</c:v>
                </c:pt>
                <c:pt idx="25">
                  <c:v>23.591714136867054</c:v>
                </c:pt>
                <c:pt idx="26">
                  <c:v>23.983325253530811</c:v>
                </c:pt>
                <c:pt idx="27">
                  <c:v>24</c:v>
                </c:pt>
                <c:pt idx="28">
                  <c:v>24.252065179576274</c:v>
                </c:pt>
                <c:pt idx="29">
                  <c:v>24.661045709899458</c:v>
                </c:pt>
                <c:pt idx="30">
                  <c:v>25</c:v>
                </c:pt>
                <c:pt idx="31">
                  <c:v>25.279299609290945</c:v>
                </c:pt>
                <c:pt idx="32">
                  <c:v>25.894401863951511</c:v>
                </c:pt>
                <c:pt idx="33">
                  <c:v>26</c:v>
                </c:pt>
                <c:pt idx="34">
                  <c:v>26.841773507439299</c:v>
                </c:pt>
                <c:pt idx="35">
                  <c:v>26.879653799271502</c:v>
                </c:pt>
                <c:pt idx="36">
                  <c:v>27</c:v>
                </c:pt>
                <c:pt idx="37">
                  <c:v>27.413450347764471</c:v>
                </c:pt>
                <c:pt idx="38">
                  <c:v>28.043139218353062</c:v>
                </c:pt>
              </c:numCache>
            </c:numRef>
          </c:xVal>
          <c:yVal>
            <c:numRef>
              <c:f>Sheet1!$C$14:$C$52</c:f>
              <c:numCache>
                <c:formatCode>General</c:formatCode>
                <c:ptCount val="39"/>
                <c:pt idx="0">
                  <c:v>7</c:v>
                </c:pt>
                <c:pt idx="1">
                  <c:v>8</c:v>
                </c:pt>
                <c:pt idx="2">
                  <c:v>10</c:v>
                </c:pt>
                <c:pt idx="3">
                  <c:v>12</c:v>
                </c:pt>
                <c:pt idx="4">
                  <c:v>10.818436509283163</c:v>
                </c:pt>
                <c:pt idx="5">
                  <c:v>20.060329802923032</c:v>
                </c:pt>
                <c:pt idx="6">
                  <c:v>20</c:v>
                </c:pt>
                <c:pt idx="7">
                  <c:v>11.68403934898765</c:v>
                </c:pt>
                <c:pt idx="8">
                  <c:v>20.708179683812205</c:v>
                </c:pt>
                <c:pt idx="9">
                  <c:v>20</c:v>
                </c:pt>
                <c:pt idx="10">
                  <c:v>29.560557381858217</c:v>
                </c:pt>
                <c:pt idx="11">
                  <c:v>19.817135224131182</c:v>
                </c:pt>
                <c:pt idx="12">
                  <c:v>29</c:v>
                </c:pt>
                <c:pt idx="13">
                  <c:v>19.205193377926776</c:v>
                </c:pt>
                <c:pt idx="14">
                  <c:v>36.019387000043046</c:v>
                </c:pt>
                <c:pt idx="15">
                  <c:v>36</c:v>
                </c:pt>
                <c:pt idx="16">
                  <c:v>28.234754818534324</c:v>
                </c:pt>
                <c:pt idx="17">
                  <c:v>45.128203320436882</c:v>
                </c:pt>
                <c:pt idx="18">
                  <c:v>45</c:v>
                </c:pt>
                <c:pt idx="19">
                  <c:v>45.834808082199253</c:v>
                </c:pt>
                <c:pt idx="20">
                  <c:v>35.701576246778778</c:v>
                </c:pt>
                <c:pt idx="21">
                  <c:v>45</c:v>
                </c:pt>
                <c:pt idx="22">
                  <c:v>44.876784636018378</c:v>
                </c:pt>
                <c:pt idx="23">
                  <c:v>55.200939394419144</c:v>
                </c:pt>
                <c:pt idx="24">
                  <c:v>55</c:v>
                </c:pt>
                <c:pt idx="25">
                  <c:v>44.057851074045622</c:v>
                </c:pt>
                <c:pt idx="26">
                  <c:v>45.518300651830565</c:v>
                </c:pt>
                <c:pt idx="27">
                  <c:v>45</c:v>
                </c:pt>
                <c:pt idx="28">
                  <c:v>61.821628185025915</c:v>
                </c:pt>
                <c:pt idx="29">
                  <c:v>54.715313698329958</c:v>
                </c:pt>
                <c:pt idx="30">
                  <c:v>61</c:v>
                </c:pt>
                <c:pt idx="31">
                  <c:v>67.809703524679364</c:v>
                </c:pt>
                <c:pt idx="32">
                  <c:v>55</c:v>
                </c:pt>
                <c:pt idx="33">
                  <c:v>67</c:v>
                </c:pt>
                <c:pt idx="34">
                  <c:v>67.123845143943598</c:v>
                </c:pt>
                <c:pt idx="35">
                  <c:v>60.530840071508258</c:v>
                </c:pt>
                <c:pt idx="36">
                  <c:v>67</c:v>
                </c:pt>
                <c:pt idx="37">
                  <c:v>70</c:v>
                </c:pt>
                <c:pt idx="38">
                  <c:v>71</c:v>
                </c:pt>
              </c:numCache>
            </c:numRef>
          </c:yVal>
          <c:smooth val="0"/>
          <c:extLst>
            <c:ext xmlns:c16="http://schemas.microsoft.com/office/drawing/2014/chart" uri="{C3380CC4-5D6E-409C-BE32-E72D297353CC}">
              <c16:uniqueId val="{00000000-0FDA-4CCF-BB8A-CDC3FD8F42FA}"/>
            </c:ext>
          </c:extLst>
        </c:ser>
        <c:dLbls>
          <c:showLegendKey val="0"/>
          <c:showVal val="0"/>
          <c:showCatName val="0"/>
          <c:showSerName val="0"/>
          <c:showPercent val="0"/>
          <c:showBubbleSize val="0"/>
        </c:dLbls>
        <c:axId val="301653696"/>
        <c:axId val="301652912"/>
      </c:scatterChart>
      <c:valAx>
        <c:axId val="301653696"/>
        <c:scaling>
          <c:orientation val="minMax"/>
          <c:min val="15"/>
        </c:scaling>
        <c:delete val="0"/>
        <c:axPos val="b"/>
        <c:numFmt formatCode="General" sourceLinked="1"/>
        <c:majorTickMark val="out"/>
        <c:minorTickMark val="none"/>
        <c:tickLblPos val="nextTo"/>
        <c:crossAx val="301652912"/>
        <c:crosses val="autoZero"/>
        <c:crossBetween val="midCat"/>
      </c:valAx>
      <c:valAx>
        <c:axId val="301652912"/>
        <c:scaling>
          <c:orientation val="minMax"/>
        </c:scaling>
        <c:delete val="0"/>
        <c:axPos val="l"/>
        <c:majorGridlines/>
        <c:numFmt formatCode="General" sourceLinked="1"/>
        <c:majorTickMark val="out"/>
        <c:minorTickMark val="none"/>
        <c:tickLblPos val="nextTo"/>
        <c:crossAx val="301653696"/>
        <c:crosses val="autoZero"/>
        <c:crossBetween val="midCat"/>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Sheet1!$B$14:$B$52</c:f>
              <c:numCache>
                <c:formatCode>General</c:formatCode>
                <c:ptCount val="39"/>
                <c:pt idx="0">
                  <c:v>14.245969865233382</c:v>
                </c:pt>
                <c:pt idx="1">
                  <c:v>15</c:v>
                </c:pt>
                <c:pt idx="2">
                  <c:v>15.491343525121252</c:v>
                </c:pt>
                <c:pt idx="3">
                  <c:v>16</c:v>
                </c:pt>
                <c:pt idx="4">
                  <c:v>16.903237612713447</c:v>
                </c:pt>
                <c:pt idx="5">
                  <c:v>16.997550161112542</c:v>
                </c:pt>
                <c:pt idx="6">
                  <c:v>17</c:v>
                </c:pt>
                <c:pt idx="7">
                  <c:v>17.096003578443248</c:v>
                </c:pt>
                <c:pt idx="8">
                  <c:v>17.983626084249412</c:v>
                </c:pt>
                <c:pt idx="9">
                  <c:v>18</c:v>
                </c:pt>
                <c:pt idx="10">
                  <c:v>18.500186453291683</c:v>
                </c:pt>
                <c:pt idx="11">
                  <c:v>18.887516049514549</c:v>
                </c:pt>
                <c:pt idx="12">
                  <c:v>19</c:v>
                </c:pt>
                <c:pt idx="13">
                  <c:v>19.084001916596613</c:v>
                </c:pt>
                <c:pt idx="14">
                  <c:v>19.42605979849338</c:v>
                </c:pt>
                <c:pt idx="15">
                  <c:v>20</c:v>
                </c:pt>
                <c:pt idx="16">
                  <c:v>20.09526236446348</c:v>
                </c:pt>
                <c:pt idx="17">
                  <c:v>20.152406514510115</c:v>
                </c:pt>
                <c:pt idx="18">
                  <c:v>21</c:v>
                </c:pt>
                <c:pt idx="19">
                  <c:v>21.356388238577395</c:v>
                </c:pt>
                <c:pt idx="20">
                  <c:v>21.802946451338212</c:v>
                </c:pt>
                <c:pt idx="21">
                  <c:v>22</c:v>
                </c:pt>
                <c:pt idx="22">
                  <c:v>22.108095900544161</c:v>
                </c:pt>
                <c:pt idx="23">
                  <c:v>22.265219997903824</c:v>
                </c:pt>
                <c:pt idx="24">
                  <c:v>23</c:v>
                </c:pt>
                <c:pt idx="25">
                  <c:v>23.591714136867054</c:v>
                </c:pt>
                <c:pt idx="26">
                  <c:v>23.983325253530811</c:v>
                </c:pt>
                <c:pt idx="27">
                  <c:v>24</c:v>
                </c:pt>
                <c:pt idx="28">
                  <c:v>24.252065179576274</c:v>
                </c:pt>
                <c:pt idx="29">
                  <c:v>24.661045709899458</c:v>
                </c:pt>
                <c:pt idx="30">
                  <c:v>25</c:v>
                </c:pt>
                <c:pt idx="31">
                  <c:v>25.279299609290945</c:v>
                </c:pt>
                <c:pt idx="32">
                  <c:v>25.894401863951511</c:v>
                </c:pt>
                <c:pt idx="33">
                  <c:v>26</c:v>
                </c:pt>
                <c:pt idx="34">
                  <c:v>26.841773507439299</c:v>
                </c:pt>
                <c:pt idx="35">
                  <c:v>26.879653799271502</c:v>
                </c:pt>
                <c:pt idx="36">
                  <c:v>27</c:v>
                </c:pt>
                <c:pt idx="37">
                  <c:v>27.413450347764471</c:v>
                </c:pt>
                <c:pt idx="38">
                  <c:v>28.043139218353062</c:v>
                </c:pt>
              </c:numCache>
            </c:numRef>
          </c:xVal>
          <c:yVal>
            <c:numRef>
              <c:f>Sheet1!$C$14:$C$52</c:f>
              <c:numCache>
                <c:formatCode>General</c:formatCode>
                <c:ptCount val="39"/>
                <c:pt idx="0">
                  <c:v>7</c:v>
                </c:pt>
                <c:pt idx="1">
                  <c:v>8</c:v>
                </c:pt>
                <c:pt idx="2">
                  <c:v>10</c:v>
                </c:pt>
                <c:pt idx="3">
                  <c:v>12</c:v>
                </c:pt>
                <c:pt idx="4">
                  <c:v>10.818436509283163</c:v>
                </c:pt>
                <c:pt idx="5">
                  <c:v>20.060329802923032</c:v>
                </c:pt>
                <c:pt idx="6">
                  <c:v>20</c:v>
                </c:pt>
                <c:pt idx="7">
                  <c:v>11.68403934898765</c:v>
                </c:pt>
                <c:pt idx="8">
                  <c:v>20.708179683812205</c:v>
                </c:pt>
                <c:pt idx="9">
                  <c:v>20</c:v>
                </c:pt>
                <c:pt idx="10">
                  <c:v>29.560557381858217</c:v>
                </c:pt>
                <c:pt idx="11">
                  <c:v>19.817135224131182</c:v>
                </c:pt>
                <c:pt idx="12">
                  <c:v>29</c:v>
                </c:pt>
                <c:pt idx="13">
                  <c:v>19.205193377926776</c:v>
                </c:pt>
                <c:pt idx="14">
                  <c:v>36.019387000043046</c:v>
                </c:pt>
                <c:pt idx="15">
                  <c:v>36</c:v>
                </c:pt>
                <c:pt idx="16">
                  <c:v>28.234754818534324</c:v>
                </c:pt>
                <c:pt idx="17">
                  <c:v>45.128203320436882</c:v>
                </c:pt>
                <c:pt idx="18">
                  <c:v>45</c:v>
                </c:pt>
                <c:pt idx="19">
                  <c:v>45.834808082199253</c:v>
                </c:pt>
                <c:pt idx="20">
                  <c:v>35.701576246778778</c:v>
                </c:pt>
                <c:pt idx="21">
                  <c:v>45</c:v>
                </c:pt>
                <c:pt idx="22">
                  <c:v>44.876784636018378</c:v>
                </c:pt>
                <c:pt idx="23">
                  <c:v>55.200939394419144</c:v>
                </c:pt>
                <c:pt idx="24">
                  <c:v>55</c:v>
                </c:pt>
                <c:pt idx="25">
                  <c:v>44.057851074045622</c:v>
                </c:pt>
                <c:pt idx="26">
                  <c:v>45.518300651830565</c:v>
                </c:pt>
                <c:pt idx="27">
                  <c:v>45</c:v>
                </c:pt>
                <c:pt idx="28">
                  <c:v>61.821628185025915</c:v>
                </c:pt>
                <c:pt idx="29">
                  <c:v>54.715313698329958</c:v>
                </c:pt>
                <c:pt idx="30">
                  <c:v>61</c:v>
                </c:pt>
                <c:pt idx="31">
                  <c:v>67.809703524679364</c:v>
                </c:pt>
                <c:pt idx="32">
                  <c:v>55</c:v>
                </c:pt>
                <c:pt idx="33">
                  <c:v>67</c:v>
                </c:pt>
                <c:pt idx="34">
                  <c:v>67.123845143943598</c:v>
                </c:pt>
                <c:pt idx="35">
                  <c:v>60.530840071508258</c:v>
                </c:pt>
                <c:pt idx="36">
                  <c:v>67</c:v>
                </c:pt>
                <c:pt idx="37">
                  <c:v>70</c:v>
                </c:pt>
                <c:pt idx="38">
                  <c:v>71</c:v>
                </c:pt>
              </c:numCache>
            </c:numRef>
          </c:yVal>
          <c:smooth val="0"/>
          <c:extLst>
            <c:ext xmlns:c16="http://schemas.microsoft.com/office/drawing/2014/chart" uri="{C3380CC4-5D6E-409C-BE32-E72D297353CC}">
              <c16:uniqueId val="{00000000-937C-4E14-9392-B7207B1D5A5C}"/>
            </c:ext>
          </c:extLst>
        </c:ser>
        <c:dLbls>
          <c:showLegendKey val="0"/>
          <c:showVal val="0"/>
          <c:showCatName val="0"/>
          <c:showSerName val="0"/>
          <c:showPercent val="0"/>
          <c:showBubbleSize val="0"/>
        </c:dLbls>
        <c:axId val="301654088"/>
        <c:axId val="301654872"/>
      </c:scatterChart>
      <c:valAx>
        <c:axId val="301654088"/>
        <c:scaling>
          <c:orientation val="minMax"/>
          <c:min val="15"/>
        </c:scaling>
        <c:delete val="0"/>
        <c:axPos val="b"/>
        <c:numFmt formatCode="General" sourceLinked="1"/>
        <c:majorTickMark val="out"/>
        <c:minorTickMark val="none"/>
        <c:tickLblPos val="nextTo"/>
        <c:crossAx val="301654872"/>
        <c:crosses val="autoZero"/>
        <c:crossBetween val="midCat"/>
      </c:valAx>
      <c:valAx>
        <c:axId val="301654872"/>
        <c:scaling>
          <c:orientation val="minMax"/>
        </c:scaling>
        <c:delete val="0"/>
        <c:axPos val="l"/>
        <c:majorGridlines/>
        <c:numFmt formatCode="General" sourceLinked="1"/>
        <c:majorTickMark val="out"/>
        <c:minorTickMark val="none"/>
        <c:tickLblPos val="nextTo"/>
        <c:crossAx val="301654088"/>
        <c:crosses val="autoZero"/>
        <c:crossBetween val="midCat"/>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xVal>
            <c:numRef>
              <c:f>Sheet1!$B$14:$B$52</c:f>
              <c:numCache>
                <c:formatCode>General</c:formatCode>
                <c:ptCount val="39"/>
                <c:pt idx="0">
                  <c:v>14.245969865233382</c:v>
                </c:pt>
                <c:pt idx="1">
                  <c:v>15</c:v>
                </c:pt>
                <c:pt idx="2">
                  <c:v>15.491343525121252</c:v>
                </c:pt>
                <c:pt idx="3">
                  <c:v>16</c:v>
                </c:pt>
                <c:pt idx="4">
                  <c:v>16.903237612713447</c:v>
                </c:pt>
                <c:pt idx="5">
                  <c:v>16.997550161112542</c:v>
                </c:pt>
                <c:pt idx="6">
                  <c:v>17</c:v>
                </c:pt>
                <c:pt idx="7">
                  <c:v>17.096003578443248</c:v>
                </c:pt>
                <c:pt idx="8">
                  <c:v>17.983626084249412</c:v>
                </c:pt>
                <c:pt idx="9">
                  <c:v>18</c:v>
                </c:pt>
                <c:pt idx="10">
                  <c:v>18.500186453291683</c:v>
                </c:pt>
                <c:pt idx="11">
                  <c:v>18.887516049514549</c:v>
                </c:pt>
                <c:pt idx="12">
                  <c:v>19</c:v>
                </c:pt>
                <c:pt idx="13">
                  <c:v>19.084001916596613</c:v>
                </c:pt>
                <c:pt idx="14">
                  <c:v>19.42605979849338</c:v>
                </c:pt>
                <c:pt idx="15">
                  <c:v>20</c:v>
                </c:pt>
                <c:pt idx="16">
                  <c:v>20.09526236446348</c:v>
                </c:pt>
                <c:pt idx="17">
                  <c:v>20.152406514510115</c:v>
                </c:pt>
                <c:pt idx="18">
                  <c:v>21</c:v>
                </c:pt>
                <c:pt idx="19">
                  <c:v>21.356388238577395</c:v>
                </c:pt>
                <c:pt idx="20">
                  <c:v>21.802946451338212</c:v>
                </c:pt>
                <c:pt idx="21">
                  <c:v>22</c:v>
                </c:pt>
                <c:pt idx="22">
                  <c:v>22.108095900544161</c:v>
                </c:pt>
                <c:pt idx="23">
                  <c:v>22.265219997903824</c:v>
                </c:pt>
                <c:pt idx="24">
                  <c:v>23</c:v>
                </c:pt>
                <c:pt idx="25">
                  <c:v>23.591714136867054</c:v>
                </c:pt>
                <c:pt idx="26">
                  <c:v>23.983325253530811</c:v>
                </c:pt>
                <c:pt idx="27">
                  <c:v>24</c:v>
                </c:pt>
                <c:pt idx="28">
                  <c:v>24.252065179576274</c:v>
                </c:pt>
                <c:pt idx="29">
                  <c:v>24.661045709899458</c:v>
                </c:pt>
                <c:pt idx="30">
                  <c:v>25</c:v>
                </c:pt>
                <c:pt idx="31">
                  <c:v>25.279299609290945</c:v>
                </c:pt>
                <c:pt idx="32">
                  <c:v>25.894401863951511</c:v>
                </c:pt>
                <c:pt idx="33">
                  <c:v>26</c:v>
                </c:pt>
                <c:pt idx="34">
                  <c:v>26.841773507439299</c:v>
                </c:pt>
                <c:pt idx="35">
                  <c:v>26.879653799271502</c:v>
                </c:pt>
                <c:pt idx="36">
                  <c:v>27</c:v>
                </c:pt>
                <c:pt idx="37">
                  <c:v>27.413450347764471</c:v>
                </c:pt>
                <c:pt idx="38">
                  <c:v>28.043139218353062</c:v>
                </c:pt>
              </c:numCache>
            </c:numRef>
          </c:xVal>
          <c:yVal>
            <c:numRef>
              <c:f>Sheet1!$C$14:$C$52</c:f>
              <c:numCache>
                <c:formatCode>General</c:formatCode>
                <c:ptCount val="39"/>
                <c:pt idx="0">
                  <c:v>7</c:v>
                </c:pt>
                <c:pt idx="1">
                  <c:v>8</c:v>
                </c:pt>
                <c:pt idx="2">
                  <c:v>10</c:v>
                </c:pt>
                <c:pt idx="3">
                  <c:v>12</c:v>
                </c:pt>
                <c:pt idx="4">
                  <c:v>10.818436509283163</c:v>
                </c:pt>
                <c:pt idx="5">
                  <c:v>20.060329802923032</c:v>
                </c:pt>
                <c:pt idx="6">
                  <c:v>20</c:v>
                </c:pt>
                <c:pt idx="7">
                  <c:v>11.68403934898765</c:v>
                </c:pt>
                <c:pt idx="8">
                  <c:v>20.708179683812205</c:v>
                </c:pt>
                <c:pt idx="9">
                  <c:v>20</c:v>
                </c:pt>
                <c:pt idx="10">
                  <c:v>29.560557381858217</c:v>
                </c:pt>
                <c:pt idx="11">
                  <c:v>19.817135224131182</c:v>
                </c:pt>
                <c:pt idx="12">
                  <c:v>29</c:v>
                </c:pt>
                <c:pt idx="13">
                  <c:v>19.205193377926776</c:v>
                </c:pt>
                <c:pt idx="14">
                  <c:v>36.019387000043046</c:v>
                </c:pt>
                <c:pt idx="15">
                  <c:v>36</c:v>
                </c:pt>
                <c:pt idx="16">
                  <c:v>28.234754818534324</c:v>
                </c:pt>
                <c:pt idx="17">
                  <c:v>45.128203320436882</c:v>
                </c:pt>
                <c:pt idx="18">
                  <c:v>45</c:v>
                </c:pt>
                <c:pt idx="19">
                  <c:v>45.834808082199253</c:v>
                </c:pt>
                <c:pt idx="20">
                  <c:v>35.701576246778778</c:v>
                </c:pt>
                <c:pt idx="21">
                  <c:v>45</c:v>
                </c:pt>
                <c:pt idx="22">
                  <c:v>44.876784636018378</c:v>
                </c:pt>
                <c:pt idx="23">
                  <c:v>55.200939394419144</c:v>
                </c:pt>
                <c:pt idx="24">
                  <c:v>55</c:v>
                </c:pt>
                <c:pt idx="25">
                  <c:v>44.057851074045622</c:v>
                </c:pt>
                <c:pt idx="26">
                  <c:v>45.518300651830565</c:v>
                </c:pt>
                <c:pt idx="27">
                  <c:v>45</c:v>
                </c:pt>
                <c:pt idx="28">
                  <c:v>61.821628185025915</c:v>
                </c:pt>
                <c:pt idx="29">
                  <c:v>54.715313698329958</c:v>
                </c:pt>
                <c:pt idx="30">
                  <c:v>61</c:v>
                </c:pt>
                <c:pt idx="31">
                  <c:v>67.809703524679364</c:v>
                </c:pt>
                <c:pt idx="32">
                  <c:v>55</c:v>
                </c:pt>
                <c:pt idx="33">
                  <c:v>67</c:v>
                </c:pt>
                <c:pt idx="34">
                  <c:v>67.123845143943598</c:v>
                </c:pt>
                <c:pt idx="35">
                  <c:v>60.530840071508258</c:v>
                </c:pt>
                <c:pt idx="36">
                  <c:v>67</c:v>
                </c:pt>
                <c:pt idx="37">
                  <c:v>70</c:v>
                </c:pt>
                <c:pt idx="38">
                  <c:v>71</c:v>
                </c:pt>
              </c:numCache>
            </c:numRef>
          </c:yVal>
          <c:smooth val="0"/>
          <c:extLst>
            <c:ext xmlns:c16="http://schemas.microsoft.com/office/drawing/2014/chart" uri="{C3380CC4-5D6E-409C-BE32-E72D297353CC}">
              <c16:uniqueId val="{00000000-A7BA-4EB5-B64F-ADB9123E8E45}"/>
            </c:ext>
          </c:extLst>
        </c:ser>
        <c:dLbls>
          <c:showLegendKey val="0"/>
          <c:showVal val="0"/>
          <c:showCatName val="0"/>
          <c:showSerName val="0"/>
          <c:showPercent val="0"/>
          <c:showBubbleSize val="0"/>
        </c:dLbls>
        <c:axId val="301649776"/>
        <c:axId val="301649384"/>
      </c:scatterChart>
      <c:valAx>
        <c:axId val="301649776"/>
        <c:scaling>
          <c:orientation val="minMax"/>
          <c:min val="15"/>
        </c:scaling>
        <c:delete val="0"/>
        <c:axPos val="b"/>
        <c:numFmt formatCode="General" sourceLinked="1"/>
        <c:majorTickMark val="out"/>
        <c:minorTickMark val="none"/>
        <c:tickLblPos val="nextTo"/>
        <c:crossAx val="301649384"/>
        <c:crosses val="autoZero"/>
        <c:crossBetween val="midCat"/>
      </c:valAx>
      <c:valAx>
        <c:axId val="301649384"/>
        <c:scaling>
          <c:orientation val="minMax"/>
        </c:scaling>
        <c:delete val="0"/>
        <c:axPos val="l"/>
        <c:majorGridlines/>
        <c:numFmt formatCode="General" sourceLinked="1"/>
        <c:majorTickMark val="out"/>
        <c:minorTickMark val="none"/>
        <c:tickLblPos val="nextTo"/>
        <c:crossAx val="301649776"/>
        <c:crosses val="autoZero"/>
        <c:crossBetween val="midCat"/>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solidFill>
                <a:schemeClr val="accent1"/>
              </a:solidFill>
              <a:round/>
            </a:ln>
            <a:effectLst/>
          </c:spPr>
          <c:marker>
            <c:symbol val="none"/>
          </c:marker>
          <c:xVal>
            <c:numRef>
              <c:f>Sheet2!$D$46:$D$66</c:f>
              <c:numCache>
                <c:formatCode>General</c:formatCod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numCache>
            </c:numRef>
          </c:xVal>
          <c:yVal>
            <c:numRef>
              <c:f>Sheet2!$E$46:$E$66</c:f>
              <c:numCache>
                <c:formatCode>General</c:formatCode>
                <c:ptCount val="21"/>
                <c:pt idx="0">
                  <c:v>6</c:v>
                </c:pt>
                <c:pt idx="1">
                  <c:v>5</c:v>
                </c:pt>
                <c:pt idx="2">
                  <c:v>4.0999999999999996</c:v>
                </c:pt>
                <c:pt idx="3">
                  <c:v>3.3</c:v>
                </c:pt>
                <c:pt idx="4">
                  <c:v>2.5999999999999996</c:v>
                </c:pt>
                <c:pt idx="5">
                  <c:v>1.9999999999999996</c:v>
                </c:pt>
                <c:pt idx="6">
                  <c:v>1.4999999999999996</c:v>
                </c:pt>
                <c:pt idx="7">
                  <c:v>1.0999999999999996</c:v>
                </c:pt>
                <c:pt idx="8">
                  <c:v>0.7999999999999996</c:v>
                </c:pt>
                <c:pt idx="9">
                  <c:v>0.59999999999999964</c:v>
                </c:pt>
                <c:pt idx="10">
                  <c:v>0.49999999999999967</c:v>
                </c:pt>
                <c:pt idx="11">
                  <c:v>0.49999999999999967</c:v>
                </c:pt>
                <c:pt idx="12">
                  <c:v>0.49999999999999967</c:v>
                </c:pt>
                <c:pt idx="13">
                  <c:v>0.49999999999999967</c:v>
                </c:pt>
                <c:pt idx="14">
                  <c:v>0.49999999999999967</c:v>
                </c:pt>
                <c:pt idx="15">
                  <c:v>0.49999999999999967</c:v>
                </c:pt>
                <c:pt idx="16">
                  <c:v>0.49999999999999967</c:v>
                </c:pt>
                <c:pt idx="17">
                  <c:v>0.49999999999999967</c:v>
                </c:pt>
                <c:pt idx="18">
                  <c:v>0.49999999999999967</c:v>
                </c:pt>
                <c:pt idx="19">
                  <c:v>0.49999999999999967</c:v>
                </c:pt>
                <c:pt idx="20">
                  <c:v>0.49999999999999967</c:v>
                </c:pt>
              </c:numCache>
            </c:numRef>
          </c:yVal>
          <c:smooth val="0"/>
          <c:extLst>
            <c:ext xmlns:c16="http://schemas.microsoft.com/office/drawing/2014/chart" uri="{C3380CC4-5D6E-409C-BE32-E72D297353CC}">
              <c16:uniqueId val="{00000000-B2FB-44C6-8119-BE14A7179908}"/>
            </c:ext>
          </c:extLst>
        </c:ser>
        <c:ser>
          <c:idx val="1"/>
          <c:order val="1"/>
          <c:spPr>
            <a:ln w="19050" cap="rnd">
              <a:solidFill>
                <a:schemeClr val="accent2"/>
              </a:solidFill>
              <a:round/>
            </a:ln>
            <a:effectLst/>
          </c:spPr>
          <c:marker>
            <c:symbol val="none"/>
          </c:marker>
          <c:xVal>
            <c:numRef>
              <c:f>Sheet2!$D$46:$D$66</c:f>
              <c:numCache>
                <c:formatCode>General</c:formatCod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numCache>
            </c:numRef>
          </c:xVal>
          <c:yVal>
            <c:numRef>
              <c:f>Sheet2!$G$46:$G$66</c:f>
              <c:numCache>
                <c:formatCode>General</c:formatCode>
                <c:ptCount val="21"/>
                <c:pt idx="0">
                  <c:v>0.5</c:v>
                </c:pt>
                <c:pt idx="1">
                  <c:v>0.5</c:v>
                </c:pt>
                <c:pt idx="2">
                  <c:v>0.5</c:v>
                </c:pt>
                <c:pt idx="3">
                  <c:v>0.5</c:v>
                </c:pt>
                <c:pt idx="4">
                  <c:v>0.5</c:v>
                </c:pt>
                <c:pt idx="5">
                  <c:v>0.5</c:v>
                </c:pt>
                <c:pt idx="6">
                  <c:v>0.5</c:v>
                </c:pt>
                <c:pt idx="7">
                  <c:v>0.5</c:v>
                </c:pt>
                <c:pt idx="8">
                  <c:v>0.5</c:v>
                </c:pt>
                <c:pt idx="9">
                  <c:v>0.5</c:v>
                </c:pt>
                <c:pt idx="10">
                  <c:v>0.5</c:v>
                </c:pt>
                <c:pt idx="11">
                  <c:v>0.6</c:v>
                </c:pt>
                <c:pt idx="12">
                  <c:v>0.8</c:v>
                </c:pt>
                <c:pt idx="13">
                  <c:v>1.1000000000000001</c:v>
                </c:pt>
                <c:pt idx="14">
                  <c:v>1.5</c:v>
                </c:pt>
                <c:pt idx="15">
                  <c:v>2</c:v>
                </c:pt>
                <c:pt idx="16">
                  <c:v>2.6</c:v>
                </c:pt>
                <c:pt idx="17">
                  <c:v>3.3</c:v>
                </c:pt>
                <c:pt idx="18">
                  <c:v>4.0999999999999996</c:v>
                </c:pt>
                <c:pt idx="19">
                  <c:v>5</c:v>
                </c:pt>
                <c:pt idx="20">
                  <c:v>6</c:v>
                </c:pt>
              </c:numCache>
            </c:numRef>
          </c:yVal>
          <c:smooth val="0"/>
          <c:extLst>
            <c:ext xmlns:c16="http://schemas.microsoft.com/office/drawing/2014/chart" uri="{C3380CC4-5D6E-409C-BE32-E72D297353CC}">
              <c16:uniqueId val="{00000001-B2FB-44C6-8119-BE14A7179908}"/>
            </c:ext>
          </c:extLst>
        </c:ser>
        <c:ser>
          <c:idx val="2"/>
          <c:order val="2"/>
          <c:spPr>
            <a:ln w="19050" cap="rnd">
              <a:solidFill>
                <a:schemeClr val="accent3"/>
              </a:solidFill>
              <a:round/>
            </a:ln>
            <a:effectLst/>
          </c:spPr>
          <c:marker>
            <c:symbol val="none"/>
          </c:marker>
          <c:xVal>
            <c:numRef>
              <c:f>Sheet2!$D$46:$D$66</c:f>
              <c:numCache>
                <c:formatCode>General</c:formatCod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numCache>
            </c:numRef>
          </c:xVal>
          <c:yVal>
            <c:numRef>
              <c:f>Sheet2!$H$46:$H$66</c:f>
              <c:numCache>
                <c:formatCode>General</c:formatCode>
                <c:ptCount val="21"/>
                <c:pt idx="0">
                  <c:v>7.5</c:v>
                </c:pt>
                <c:pt idx="1">
                  <c:v>6.5</c:v>
                </c:pt>
                <c:pt idx="2">
                  <c:v>5.6</c:v>
                </c:pt>
                <c:pt idx="3">
                  <c:v>4.8</c:v>
                </c:pt>
                <c:pt idx="4">
                  <c:v>4.0999999999999996</c:v>
                </c:pt>
                <c:pt idx="5">
                  <c:v>3.4999999999999996</c:v>
                </c:pt>
                <c:pt idx="6">
                  <c:v>2.9999999999999996</c:v>
                </c:pt>
                <c:pt idx="7">
                  <c:v>2.5999999999999996</c:v>
                </c:pt>
                <c:pt idx="8">
                  <c:v>2.2999999999999998</c:v>
                </c:pt>
                <c:pt idx="9">
                  <c:v>2.0999999999999996</c:v>
                </c:pt>
                <c:pt idx="10">
                  <c:v>1.9999999999999996</c:v>
                </c:pt>
                <c:pt idx="11">
                  <c:v>2.0999999999999996</c:v>
                </c:pt>
                <c:pt idx="12">
                  <c:v>2.2999999999999998</c:v>
                </c:pt>
                <c:pt idx="13">
                  <c:v>2.5999999999999996</c:v>
                </c:pt>
                <c:pt idx="14">
                  <c:v>2.9999999999999996</c:v>
                </c:pt>
                <c:pt idx="15">
                  <c:v>3.4999999999999996</c:v>
                </c:pt>
                <c:pt idx="16">
                  <c:v>4.0999999999999996</c:v>
                </c:pt>
                <c:pt idx="17">
                  <c:v>4.7999999999999989</c:v>
                </c:pt>
                <c:pt idx="18">
                  <c:v>5.6</c:v>
                </c:pt>
                <c:pt idx="19">
                  <c:v>6.5</c:v>
                </c:pt>
                <c:pt idx="20">
                  <c:v>7.5</c:v>
                </c:pt>
              </c:numCache>
            </c:numRef>
          </c:yVal>
          <c:smooth val="0"/>
          <c:extLst>
            <c:ext xmlns:c16="http://schemas.microsoft.com/office/drawing/2014/chart" uri="{C3380CC4-5D6E-409C-BE32-E72D297353CC}">
              <c16:uniqueId val="{00000002-B2FB-44C6-8119-BE14A7179908}"/>
            </c:ext>
          </c:extLst>
        </c:ser>
        <c:dLbls>
          <c:showLegendKey val="0"/>
          <c:showVal val="0"/>
          <c:showCatName val="0"/>
          <c:showSerName val="0"/>
          <c:showPercent val="0"/>
          <c:showBubbleSize val="0"/>
        </c:dLbls>
        <c:axId val="301651344"/>
        <c:axId val="301655264"/>
      </c:scatterChart>
      <c:valAx>
        <c:axId val="30165134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01655264"/>
        <c:crosses val="autoZero"/>
        <c:crossBetween val="midCat"/>
      </c:valAx>
      <c:valAx>
        <c:axId val="3016552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3016513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1CF256-67DF-4583-B2D5-2B5243CAD6B4}"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GB"/>
        </a:p>
      </dgm:t>
    </dgm:pt>
    <dgm:pt modelId="{A7A9755C-937B-49A6-99B9-B32EB5926749}">
      <dgm:prSet phldrT="[Text]"/>
      <dgm:spPr/>
      <dgm:t>
        <a:bodyPr/>
        <a:lstStyle/>
        <a:p>
          <a:r>
            <a:rPr lang="en-GB" dirty="0"/>
            <a:t>Business Understanding</a:t>
          </a:r>
        </a:p>
      </dgm:t>
    </dgm:pt>
    <dgm:pt modelId="{D566549F-4FEE-48DF-9DFB-7676BD1A6667}" type="parTrans" cxnId="{58594EE7-A09B-42E3-9643-489EF592C4D7}">
      <dgm:prSet/>
      <dgm:spPr/>
      <dgm:t>
        <a:bodyPr/>
        <a:lstStyle/>
        <a:p>
          <a:endParaRPr lang="en-GB"/>
        </a:p>
      </dgm:t>
    </dgm:pt>
    <dgm:pt modelId="{13F0B28E-9A56-4C58-86FD-1F60BAF7955D}" type="sibTrans" cxnId="{58594EE7-A09B-42E3-9643-489EF592C4D7}">
      <dgm:prSet/>
      <dgm:spPr/>
      <dgm:t>
        <a:bodyPr/>
        <a:lstStyle/>
        <a:p>
          <a:endParaRPr lang="en-GB"/>
        </a:p>
      </dgm:t>
    </dgm:pt>
    <dgm:pt modelId="{305635E2-4F8D-4237-9567-963477B94FAC}">
      <dgm:prSet phldrT="[Text]"/>
      <dgm:spPr/>
      <dgm:t>
        <a:bodyPr/>
        <a:lstStyle/>
        <a:p>
          <a:r>
            <a:rPr lang="en-GB" dirty="0"/>
            <a:t>Data Preparation</a:t>
          </a:r>
        </a:p>
      </dgm:t>
    </dgm:pt>
    <dgm:pt modelId="{00583FA6-CDF9-43A6-96EF-40ABAEE050EE}" type="parTrans" cxnId="{9FB4E7F0-CA0A-4C26-B47D-7D05DEF92D62}">
      <dgm:prSet/>
      <dgm:spPr/>
      <dgm:t>
        <a:bodyPr/>
        <a:lstStyle/>
        <a:p>
          <a:endParaRPr lang="en-GB"/>
        </a:p>
      </dgm:t>
    </dgm:pt>
    <dgm:pt modelId="{4CD58634-4BB8-4F9D-B784-F984089ED34A}" type="sibTrans" cxnId="{9FB4E7F0-CA0A-4C26-B47D-7D05DEF92D62}">
      <dgm:prSet/>
      <dgm:spPr/>
      <dgm:t>
        <a:bodyPr/>
        <a:lstStyle/>
        <a:p>
          <a:endParaRPr lang="en-GB"/>
        </a:p>
      </dgm:t>
    </dgm:pt>
    <dgm:pt modelId="{7AEB5BB7-C33D-47D4-9BCC-35DAAEAC6656}">
      <dgm:prSet phldrT="[Text]"/>
      <dgm:spPr/>
      <dgm:t>
        <a:bodyPr/>
        <a:lstStyle/>
        <a:p>
          <a:r>
            <a:rPr lang="en-GB" dirty="0"/>
            <a:t>Modelling</a:t>
          </a:r>
        </a:p>
      </dgm:t>
    </dgm:pt>
    <dgm:pt modelId="{DB59863F-6119-4362-A222-054DABE042D6}" type="parTrans" cxnId="{8CF45C71-BFE0-43EC-9314-C52599792B26}">
      <dgm:prSet/>
      <dgm:spPr/>
      <dgm:t>
        <a:bodyPr/>
        <a:lstStyle/>
        <a:p>
          <a:endParaRPr lang="en-GB"/>
        </a:p>
      </dgm:t>
    </dgm:pt>
    <dgm:pt modelId="{2A36549E-E788-4229-8DDB-E31FFBC66A1D}" type="sibTrans" cxnId="{8CF45C71-BFE0-43EC-9314-C52599792B26}">
      <dgm:prSet/>
      <dgm:spPr/>
      <dgm:t>
        <a:bodyPr/>
        <a:lstStyle/>
        <a:p>
          <a:endParaRPr lang="en-GB"/>
        </a:p>
      </dgm:t>
    </dgm:pt>
    <dgm:pt modelId="{A067393D-5084-4623-9DC9-DB14FA26FFAE}">
      <dgm:prSet phldrT="[Text]"/>
      <dgm:spPr/>
      <dgm:t>
        <a:bodyPr/>
        <a:lstStyle/>
        <a:p>
          <a:r>
            <a:rPr lang="en-GB" dirty="0"/>
            <a:t>Evaluation</a:t>
          </a:r>
        </a:p>
      </dgm:t>
    </dgm:pt>
    <dgm:pt modelId="{4CEF5B35-925A-4786-A9B5-83E22F375CAB}" type="parTrans" cxnId="{DD4042AD-7F0E-4896-9C84-4ACB0373BCE2}">
      <dgm:prSet/>
      <dgm:spPr/>
      <dgm:t>
        <a:bodyPr/>
        <a:lstStyle/>
        <a:p>
          <a:endParaRPr lang="en-GB"/>
        </a:p>
      </dgm:t>
    </dgm:pt>
    <dgm:pt modelId="{68AFF485-BB5D-4AE1-92F0-2D29B1FF7A7D}" type="sibTrans" cxnId="{DD4042AD-7F0E-4896-9C84-4ACB0373BCE2}">
      <dgm:prSet/>
      <dgm:spPr/>
      <dgm:t>
        <a:bodyPr/>
        <a:lstStyle/>
        <a:p>
          <a:endParaRPr lang="en-GB"/>
        </a:p>
      </dgm:t>
    </dgm:pt>
    <dgm:pt modelId="{40CB37E0-32D9-46DA-B378-0E9F13B6C9B9}">
      <dgm:prSet phldrT="[Text]"/>
      <dgm:spPr/>
      <dgm:t>
        <a:bodyPr/>
        <a:lstStyle/>
        <a:p>
          <a:r>
            <a:rPr lang="en-GB" dirty="0"/>
            <a:t>Deployment</a:t>
          </a:r>
        </a:p>
      </dgm:t>
    </dgm:pt>
    <dgm:pt modelId="{A7B1C86A-9F78-4630-86B9-2D0AAE28C30F}" type="parTrans" cxnId="{47AB7A3D-FB69-49EB-9813-B259687779AC}">
      <dgm:prSet/>
      <dgm:spPr/>
      <dgm:t>
        <a:bodyPr/>
        <a:lstStyle/>
        <a:p>
          <a:endParaRPr lang="en-GB"/>
        </a:p>
      </dgm:t>
    </dgm:pt>
    <dgm:pt modelId="{72BAA439-3DBE-482F-B25D-2314D6F48B63}" type="sibTrans" cxnId="{47AB7A3D-FB69-49EB-9813-B259687779AC}">
      <dgm:prSet/>
      <dgm:spPr/>
      <dgm:t>
        <a:bodyPr/>
        <a:lstStyle/>
        <a:p>
          <a:endParaRPr lang="en-GB"/>
        </a:p>
      </dgm:t>
    </dgm:pt>
    <dgm:pt modelId="{EE49E563-FD99-47D2-A64C-8950D23513BD}">
      <dgm:prSet phldrT="[Text]"/>
      <dgm:spPr/>
      <dgm:t>
        <a:bodyPr/>
        <a:lstStyle/>
        <a:p>
          <a:r>
            <a:rPr lang="en-GB" dirty="0"/>
            <a:t>Data Understanding</a:t>
          </a:r>
        </a:p>
      </dgm:t>
    </dgm:pt>
    <dgm:pt modelId="{988A4FA4-9C74-4242-8ADD-F98D734CB60E}" type="parTrans" cxnId="{78672C51-C32E-4A84-A89C-8CFC34FFEAAF}">
      <dgm:prSet/>
      <dgm:spPr/>
      <dgm:t>
        <a:bodyPr/>
        <a:lstStyle/>
        <a:p>
          <a:endParaRPr lang="en-GB"/>
        </a:p>
      </dgm:t>
    </dgm:pt>
    <dgm:pt modelId="{209747E4-90F3-4777-A39B-6EF89C18A081}" type="sibTrans" cxnId="{78672C51-C32E-4A84-A89C-8CFC34FFEAAF}">
      <dgm:prSet/>
      <dgm:spPr/>
      <dgm:t>
        <a:bodyPr/>
        <a:lstStyle/>
        <a:p>
          <a:endParaRPr lang="en-GB"/>
        </a:p>
      </dgm:t>
    </dgm:pt>
    <dgm:pt modelId="{7D4A004F-FB18-4AA1-8702-28C96DB4B1FB}" type="pres">
      <dgm:prSet presAssocID="{841CF256-67DF-4583-B2D5-2B5243CAD6B4}" presName="cycle" presStyleCnt="0">
        <dgm:presLayoutVars>
          <dgm:dir/>
          <dgm:resizeHandles val="exact"/>
        </dgm:presLayoutVars>
      </dgm:prSet>
      <dgm:spPr/>
    </dgm:pt>
    <dgm:pt modelId="{8DB7D63C-DD2D-4EDA-A4A4-7FBFF5837A3D}" type="pres">
      <dgm:prSet presAssocID="{A7A9755C-937B-49A6-99B9-B32EB5926749}" presName="node" presStyleLbl="node1" presStyleIdx="0" presStyleCnt="6">
        <dgm:presLayoutVars>
          <dgm:bulletEnabled val="1"/>
        </dgm:presLayoutVars>
      </dgm:prSet>
      <dgm:spPr/>
    </dgm:pt>
    <dgm:pt modelId="{B15F6E78-ED74-401A-8E13-880A91629E79}" type="pres">
      <dgm:prSet presAssocID="{A7A9755C-937B-49A6-99B9-B32EB5926749}" presName="spNode" presStyleCnt="0"/>
      <dgm:spPr/>
    </dgm:pt>
    <dgm:pt modelId="{4A358501-E99D-4149-BD1C-378D50BF4C0D}" type="pres">
      <dgm:prSet presAssocID="{13F0B28E-9A56-4C58-86FD-1F60BAF7955D}" presName="sibTrans" presStyleLbl="sibTrans1D1" presStyleIdx="0" presStyleCnt="6"/>
      <dgm:spPr/>
    </dgm:pt>
    <dgm:pt modelId="{4CC843C9-1F0A-4C60-BDF4-DE0ECDAD2E51}" type="pres">
      <dgm:prSet presAssocID="{EE49E563-FD99-47D2-A64C-8950D23513BD}" presName="node" presStyleLbl="node1" presStyleIdx="1" presStyleCnt="6">
        <dgm:presLayoutVars>
          <dgm:bulletEnabled val="1"/>
        </dgm:presLayoutVars>
      </dgm:prSet>
      <dgm:spPr/>
    </dgm:pt>
    <dgm:pt modelId="{2B79BAD8-1176-45EB-85D9-9F7F1D0B6123}" type="pres">
      <dgm:prSet presAssocID="{EE49E563-FD99-47D2-A64C-8950D23513BD}" presName="spNode" presStyleCnt="0"/>
      <dgm:spPr/>
    </dgm:pt>
    <dgm:pt modelId="{C01EACD8-2E71-4422-8135-CFB0718099B0}" type="pres">
      <dgm:prSet presAssocID="{209747E4-90F3-4777-A39B-6EF89C18A081}" presName="sibTrans" presStyleLbl="sibTrans1D1" presStyleIdx="1" presStyleCnt="6"/>
      <dgm:spPr/>
    </dgm:pt>
    <dgm:pt modelId="{EF8E871F-F535-4046-857B-687C35D7EDFD}" type="pres">
      <dgm:prSet presAssocID="{305635E2-4F8D-4237-9567-963477B94FAC}" presName="node" presStyleLbl="node1" presStyleIdx="2" presStyleCnt="6">
        <dgm:presLayoutVars>
          <dgm:bulletEnabled val="1"/>
        </dgm:presLayoutVars>
      </dgm:prSet>
      <dgm:spPr/>
    </dgm:pt>
    <dgm:pt modelId="{64B80B9E-150F-44DF-A57E-36C9B9E7234C}" type="pres">
      <dgm:prSet presAssocID="{305635E2-4F8D-4237-9567-963477B94FAC}" presName="spNode" presStyleCnt="0"/>
      <dgm:spPr/>
    </dgm:pt>
    <dgm:pt modelId="{DE04B3A6-EF1E-4D99-80A4-55CB5D7E6644}" type="pres">
      <dgm:prSet presAssocID="{4CD58634-4BB8-4F9D-B784-F984089ED34A}" presName="sibTrans" presStyleLbl="sibTrans1D1" presStyleIdx="2" presStyleCnt="6"/>
      <dgm:spPr/>
    </dgm:pt>
    <dgm:pt modelId="{E0152E4C-AB62-4202-AA9C-E91A28D4A0FA}" type="pres">
      <dgm:prSet presAssocID="{7AEB5BB7-C33D-47D4-9BCC-35DAAEAC6656}" presName="node" presStyleLbl="node1" presStyleIdx="3" presStyleCnt="6">
        <dgm:presLayoutVars>
          <dgm:bulletEnabled val="1"/>
        </dgm:presLayoutVars>
      </dgm:prSet>
      <dgm:spPr/>
    </dgm:pt>
    <dgm:pt modelId="{38224818-3922-4283-8DAC-A01D525A9C20}" type="pres">
      <dgm:prSet presAssocID="{7AEB5BB7-C33D-47D4-9BCC-35DAAEAC6656}" presName="spNode" presStyleCnt="0"/>
      <dgm:spPr/>
    </dgm:pt>
    <dgm:pt modelId="{E101EA9B-F508-4A4F-8637-BECD68265311}" type="pres">
      <dgm:prSet presAssocID="{2A36549E-E788-4229-8DDB-E31FFBC66A1D}" presName="sibTrans" presStyleLbl="sibTrans1D1" presStyleIdx="3" presStyleCnt="6"/>
      <dgm:spPr/>
    </dgm:pt>
    <dgm:pt modelId="{9986D3D6-7F2B-4D09-B957-1AC7B7A5FEC3}" type="pres">
      <dgm:prSet presAssocID="{A067393D-5084-4623-9DC9-DB14FA26FFAE}" presName="node" presStyleLbl="node1" presStyleIdx="4" presStyleCnt="6">
        <dgm:presLayoutVars>
          <dgm:bulletEnabled val="1"/>
        </dgm:presLayoutVars>
      </dgm:prSet>
      <dgm:spPr/>
    </dgm:pt>
    <dgm:pt modelId="{D4B1C320-8C7A-479B-8D11-DDE24BB8AAEF}" type="pres">
      <dgm:prSet presAssocID="{A067393D-5084-4623-9DC9-DB14FA26FFAE}" presName="spNode" presStyleCnt="0"/>
      <dgm:spPr/>
    </dgm:pt>
    <dgm:pt modelId="{3E3D7473-E5B1-4642-8C4A-929E68A25D45}" type="pres">
      <dgm:prSet presAssocID="{68AFF485-BB5D-4AE1-92F0-2D29B1FF7A7D}" presName="sibTrans" presStyleLbl="sibTrans1D1" presStyleIdx="4" presStyleCnt="6"/>
      <dgm:spPr/>
    </dgm:pt>
    <dgm:pt modelId="{42C880E9-09C3-4179-B6B1-79E575AF48D5}" type="pres">
      <dgm:prSet presAssocID="{40CB37E0-32D9-46DA-B378-0E9F13B6C9B9}" presName="node" presStyleLbl="node1" presStyleIdx="5" presStyleCnt="6">
        <dgm:presLayoutVars>
          <dgm:bulletEnabled val="1"/>
        </dgm:presLayoutVars>
      </dgm:prSet>
      <dgm:spPr/>
    </dgm:pt>
    <dgm:pt modelId="{EF03CE1B-125D-4B3A-85B1-46AE6E631B63}" type="pres">
      <dgm:prSet presAssocID="{40CB37E0-32D9-46DA-B378-0E9F13B6C9B9}" presName="spNode" presStyleCnt="0"/>
      <dgm:spPr/>
    </dgm:pt>
    <dgm:pt modelId="{A97829DC-E0AF-42D1-8C75-1588676245A1}" type="pres">
      <dgm:prSet presAssocID="{72BAA439-3DBE-482F-B25D-2314D6F48B63}" presName="sibTrans" presStyleLbl="sibTrans1D1" presStyleIdx="5" presStyleCnt="6"/>
      <dgm:spPr/>
    </dgm:pt>
  </dgm:ptLst>
  <dgm:cxnLst>
    <dgm:cxn modelId="{F5C8E636-06DF-FD48-A2E4-6D438E88C2F7}" type="presOf" srcId="{2A36549E-E788-4229-8DDB-E31FFBC66A1D}" destId="{E101EA9B-F508-4A4F-8637-BECD68265311}" srcOrd="0" destOrd="0" presId="urn:microsoft.com/office/officeart/2005/8/layout/cycle5"/>
    <dgm:cxn modelId="{47AB7A3D-FB69-49EB-9813-B259687779AC}" srcId="{841CF256-67DF-4583-B2D5-2B5243CAD6B4}" destId="{40CB37E0-32D9-46DA-B378-0E9F13B6C9B9}" srcOrd="5" destOrd="0" parTransId="{A7B1C86A-9F78-4630-86B9-2D0AAE28C30F}" sibTransId="{72BAA439-3DBE-482F-B25D-2314D6F48B63}"/>
    <dgm:cxn modelId="{1438713E-E00D-3A4D-B672-EC46B7E0EEA0}" type="presOf" srcId="{A067393D-5084-4623-9DC9-DB14FA26FFAE}" destId="{9986D3D6-7F2B-4D09-B957-1AC7B7A5FEC3}" srcOrd="0" destOrd="0" presId="urn:microsoft.com/office/officeart/2005/8/layout/cycle5"/>
    <dgm:cxn modelId="{78672C51-C32E-4A84-A89C-8CFC34FFEAAF}" srcId="{841CF256-67DF-4583-B2D5-2B5243CAD6B4}" destId="{EE49E563-FD99-47D2-A64C-8950D23513BD}" srcOrd="1" destOrd="0" parTransId="{988A4FA4-9C74-4242-8ADD-F98D734CB60E}" sibTransId="{209747E4-90F3-4777-A39B-6EF89C18A081}"/>
    <dgm:cxn modelId="{8CF45C71-BFE0-43EC-9314-C52599792B26}" srcId="{841CF256-67DF-4583-B2D5-2B5243CAD6B4}" destId="{7AEB5BB7-C33D-47D4-9BCC-35DAAEAC6656}" srcOrd="3" destOrd="0" parTransId="{DB59863F-6119-4362-A222-054DABE042D6}" sibTransId="{2A36549E-E788-4229-8DDB-E31FFBC66A1D}"/>
    <dgm:cxn modelId="{7F534981-FA95-334E-8283-3CD5387E5183}" type="presOf" srcId="{A7A9755C-937B-49A6-99B9-B32EB5926749}" destId="{8DB7D63C-DD2D-4EDA-A4A4-7FBFF5837A3D}" srcOrd="0" destOrd="0" presId="urn:microsoft.com/office/officeart/2005/8/layout/cycle5"/>
    <dgm:cxn modelId="{B09E9581-553D-4443-A4F1-779981A0A9E4}" type="presOf" srcId="{7AEB5BB7-C33D-47D4-9BCC-35DAAEAC6656}" destId="{E0152E4C-AB62-4202-AA9C-E91A28D4A0FA}" srcOrd="0" destOrd="0" presId="urn:microsoft.com/office/officeart/2005/8/layout/cycle5"/>
    <dgm:cxn modelId="{910D10A3-4346-EB4B-A1B8-08871EE81AE8}" type="presOf" srcId="{841CF256-67DF-4583-B2D5-2B5243CAD6B4}" destId="{7D4A004F-FB18-4AA1-8702-28C96DB4B1FB}" srcOrd="0" destOrd="0" presId="urn:microsoft.com/office/officeart/2005/8/layout/cycle5"/>
    <dgm:cxn modelId="{31C77EA4-5F04-024C-A96B-3EDDABD82096}" type="presOf" srcId="{40CB37E0-32D9-46DA-B378-0E9F13B6C9B9}" destId="{42C880E9-09C3-4179-B6B1-79E575AF48D5}" srcOrd="0" destOrd="0" presId="urn:microsoft.com/office/officeart/2005/8/layout/cycle5"/>
    <dgm:cxn modelId="{DD4042AD-7F0E-4896-9C84-4ACB0373BCE2}" srcId="{841CF256-67DF-4583-B2D5-2B5243CAD6B4}" destId="{A067393D-5084-4623-9DC9-DB14FA26FFAE}" srcOrd="4" destOrd="0" parTransId="{4CEF5B35-925A-4786-A9B5-83E22F375CAB}" sibTransId="{68AFF485-BB5D-4AE1-92F0-2D29B1FF7A7D}"/>
    <dgm:cxn modelId="{EF7ACBB3-719E-B54A-A3E5-6A8458E17837}" type="presOf" srcId="{13F0B28E-9A56-4C58-86FD-1F60BAF7955D}" destId="{4A358501-E99D-4149-BD1C-378D50BF4C0D}" srcOrd="0" destOrd="0" presId="urn:microsoft.com/office/officeart/2005/8/layout/cycle5"/>
    <dgm:cxn modelId="{A093AAC1-C50E-A04E-9DA4-D9D748B5CA7A}" type="presOf" srcId="{72BAA439-3DBE-482F-B25D-2314D6F48B63}" destId="{A97829DC-E0AF-42D1-8C75-1588676245A1}" srcOrd="0" destOrd="0" presId="urn:microsoft.com/office/officeart/2005/8/layout/cycle5"/>
    <dgm:cxn modelId="{04EEC7C2-0D6A-B746-92D1-51C6537F71FF}" type="presOf" srcId="{4CD58634-4BB8-4F9D-B784-F984089ED34A}" destId="{DE04B3A6-EF1E-4D99-80A4-55CB5D7E6644}" srcOrd="0" destOrd="0" presId="urn:microsoft.com/office/officeart/2005/8/layout/cycle5"/>
    <dgm:cxn modelId="{46DBA6E2-6E8D-EC4C-AEAD-9B9D1964033A}" type="presOf" srcId="{68AFF485-BB5D-4AE1-92F0-2D29B1FF7A7D}" destId="{3E3D7473-E5B1-4642-8C4A-929E68A25D45}" srcOrd="0" destOrd="0" presId="urn:microsoft.com/office/officeart/2005/8/layout/cycle5"/>
    <dgm:cxn modelId="{58594EE7-A09B-42E3-9643-489EF592C4D7}" srcId="{841CF256-67DF-4583-B2D5-2B5243CAD6B4}" destId="{A7A9755C-937B-49A6-99B9-B32EB5926749}" srcOrd="0" destOrd="0" parTransId="{D566549F-4FEE-48DF-9DFB-7676BD1A6667}" sibTransId="{13F0B28E-9A56-4C58-86FD-1F60BAF7955D}"/>
    <dgm:cxn modelId="{9FB4E7F0-CA0A-4C26-B47D-7D05DEF92D62}" srcId="{841CF256-67DF-4583-B2D5-2B5243CAD6B4}" destId="{305635E2-4F8D-4237-9567-963477B94FAC}" srcOrd="2" destOrd="0" parTransId="{00583FA6-CDF9-43A6-96EF-40ABAEE050EE}" sibTransId="{4CD58634-4BB8-4F9D-B784-F984089ED34A}"/>
    <dgm:cxn modelId="{4978A3F4-90AA-394E-864F-2E7A6F310DEB}" type="presOf" srcId="{305635E2-4F8D-4237-9567-963477B94FAC}" destId="{EF8E871F-F535-4046-857B-687C35D7EDFD}" srcOrd="0" destOrd="0" presId="urn:microsoft.com/office/officeart/2005/8/layout/cycle5"/>
    <dgm:cxn modelId="{4E6ED2F5-4CBB-034E-9556-1A55891C29CB}" type="presOf" srcId="{EE49E563-FD99-47D2-A64C-8950D23513BD}" destId="{4CC843C9-1F0A-4C60-BDF4-DE0ECDAD2E51}" srcOrd="0" destOrd="0" presId="urn:microsoft.com/office/officeart/2005/8/layout/cycle5"/>
    <dgm:cxn modelId="{CF0672FC-A705-024B-ADCE-2BEADE75B903}" type="presOf" srcId="{209747E4-90F3-4777-A39B-6EF89C18A081}" destId="{C01EACD8-2E71-4422-8135-CFB0718099B0}" srcOrd="0" destOrd="0" presId="urn:microsoft.com/office/officeart/2005/8/layout/cycle5"/>
    <dgm:cxn modelId="{8305E5A2-47C6-0346-8A2C-A088DFAF6AA1}" type="presParOf" srcId="{7D4A004F-FB18-4AA1-8702-28C96DB4B1FB}" destId="{8DB7D63C-DD2D-4EDA-A4A4-7FBFF5837A3D}" srcOrd="0" destOrd="0" presId="urn:microsoft.com/office/officeart/2005/8/layout/cycle5"/>
    <dgm:cxn modelId="{9D5AD8E0-E475-4D4F-85FE-31EB0DA5F84B}" type="presParOf" srcId="{7D4A004F-FB18-4AA1-8702-28C96DB4B1FB}" destId="{B15F6E78-ED74-401A-8E13-880A91629E79}" srcOrd="1" destOrd="0" presId="urn:microsoft.com/office/officeart/2005/8/layout/cycle5"/>
    <dgm:cxn modelId="{1DB3D732-1A21-414E-AC38-F2D0051EE04E}" type="presParOf" srcId="{7D4A004F-FB18-4AA1-8702-28C96DB4B1FB}" destId="{4A358501-E99D-4149-BD1C-378D50BF4C0D}" srcOrd="2" destOrd="0" presId="urn:microsoft.com/office/officeart/2005/8/layout/cycle5"/>
    <dgm:cxn modelId="{579D06D6-09BC-474F-A547-7FF17456F142}" type="presParOf" srcId="{7D4A004F-FB18-4AA1-8702-28C96DB4B1FB}" destId="{4CC843C9-1F0A-4C60-BDF4-DE0ECDAD2E51}" srcOrd="3" destOrd="0" presId="urn:microsoft.com/office/officeart/2005/8/layout/cycle5"/>
    <dgm:cxn modelId="{4DF69DFD-74C8-8E49-958C-A9A9049BA349}" type="presParOf" srcId="{7D4A004F-FB18-4AA1-8702-28C96DB4B1FB}" destId="{2B79BAD8-1176-45EB-85D9-9F7F1D0B6123}" srcOrd="4" destOrd="0" presId="urn:microsoft.com/office/officeart/2005/8/layout/cycle5"/>
    <dgm:cxn modelId="{97AA2D90-9859-0A49-8EA5-91E019E73146}" type="presParOf" srcId="{7D4A004F-FB18-4AA1-8702-28C96DB4B1FB}" destId="{C01EACD8-2E71-4422-8135-CFB0718099B0}" srcOrd="5" destOrd="0" presId="urn:microsoft.com/office/officeart/2005/8/layout/cycle5"/>
    <dgm:cxn modelId="{FFD73CFD-6780-614F-874F-DA8402D40311}" type="presParOf" srcId="{7D4A004F-FB18-4AA1-8702-28C96DB4B1FB}" destId="{EF8E871F-F535-4046-857B-687C35D7EDFD}" srcOrd="6" destOrd="0" presId="urn:microsoft.com/office/officeart/2005/8/layout/cycle5"/>
    <dgm:cxn modelId="{FDE45DE3-9FA9-F442-9D51-902A1F79C91F}" type="presParOf" srcId="{7D4A004F-FB18-4AA1-8702-28C96DB4B1FB}" destId="{64B80B9E-150F-44DF-A57E-36C9B9E7234C}" srcOrd="7" destOrd="0" presId="urn:microsoft.com/office/officeart/2005/8/layout/cycle5"/>
    <dgm:cxn modelId="{17671E39-6DFA-4C41-8121-88A78BA7AE33}" type="presParOf" srcId="{7D4A004F-FB18-4AA1-8702-28C96DB4B1FB}" destId="{DE04B3A6-EF1E-4D99-80A4-55CB5D7E6644}" srcOrd="8" destOrd="0" presId="urn:microsoft.com/office/officeart/2005/8/layout/cycle5"/>
    <dgm:cxn modelId="{163C4648-B904-C948-BB1F-B5CCEDC1E356}" type="presParOf" srcId="{7D4A004F-FB18-4AA1-8702-28C96DB4B1FB}" destId="{E0152E4C-AB62-4202-AA9C-E91A28D4A0FA}" srcOrd="9" destOrd="0" presId="urn:microsoft.com/office/officeart/2005/8/layout/cycle5"/>
    <dgm:cxn modelId="{CF3F08AD-0B8E-F548-8C32-D2D3C8E42444}" type="presParOf" srcId="{7D4A004F-FB18-4AA1-8702-28C96DB4B1FB}" destId="{38224818-3922-4283-8DAC-A01D525A9C20}" srcOrd="10" destOrd="0" presId="urn:microsoft.com/office/officeart/2005/8/layout/cycle5"/>
    <dgm:cxn modelId="{62DCC80B-ABEF-8640-AE45-A17634CD12E1}" type="presParOf" srcId="{7D4A004F-FB18-4AA1-8702-28C96DB4B1FB}" destId="{E101EA9B-F508-4A4F-8637-BECD68265311}" srcOrd="11" destOrd="0" presId="urn:microsoft.com/office/officeart/2005/8/layout/cycle5"/>
    <dgm:cxn modelId="{19FE5C6C-86BC-BF48-988D-2BCD7D21E7E1}" type="presParOf" srcId="{7D4A004F-FB18-4AA1-8702-28C96DB4B1FB}" destId="{9986D3D6-7F2B-4D09-B957-1AC7B7A5FEC3}" srcOrd="12" destOrd="0" presId="urn:microsoft.com/office/officeart/2005/8/layout/cycle5"/>
    <dgm:cxn modelId="{A336E66D-45BB-1643-97ED-F93C1EF428CF}" type="presParOf" srcId="{7D4A004F-FB18-4AA1-8702-28C96DB4B1FB}" destId="{D4B1C320-8C7A-479B-8D11-DDE24BB8AAEF}" srcOrd="13" destOrd="0" presId="urn:microsoft.com/office/officeart/2005/8/layout/cycle5"/>
    <dgm:cxn modelId="{78C12444-1215-CC47-BB19-37E68D2DDD86}" type="presParOf" srcId="{7D4A004F-FB18-4AA1-8702-28C96DB4B1FB}" destId="{3E3D7473-E5B1-4642-8C4A-929E68A25D45}" srcOrd="14" destOrd="0" presId="urn:microsoft.com/office/officeart/2005/8/layout/cycle5"/>
    <dgm:cxn modelId="{04D54795-B401-6344-831E-5988B6907C57}" type="presParOf" srcId="{7D4A004F-FB18-4AA1-8702-28C96DB4B1FB}" destId="{42C880E9-09C3-4179-B6B1-79E575AF48D5}" srcOrd="15" destOrd="0" presId="urn:microsoft.com/office/officeart/2005/8/layout/cycle5"/>
    <dgm:cxn modelId="{A93D7609-2C85-AA41-BB9B-22D30B73EB7C}" type="presParOf" srcId="{7D4A004F-FB18-4AA1-8702-28C96DB4B1FB}" destId="{EF03CE1B-125D-4B3A-85B1-46AE6E631B63}" srcOrd="16" destOrd="0" presId="urn:microsoft.com/office/officeart/2005/8/layout/cycle5"/>
    <dgm:cxn modelId="{8A6FFE80-4C00-AC42-83F7-FD34A6AE8ED1}" type="presParOf" srcId="{7D4A004F-FB18-4AA1-8702-28C96DB4B1FB}" destId="{A97829DC-E0AF-42D1-8C75-1588676245A1}" srcOrd="17"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DBB6D-ED57-4244-8955-23117BB3328A}" type="doc">
      <dgm:prSet loTypeId="urn:microsoft.com/office/officeart/2005/8/layout/vList2" loCatId="" qsTypeId="urn:microsoft.com/office/officeart/2005/8/quickstyle/simple1" qsCatId="simple" csTypeId="urn:microsoft.com/office/officeart/2005/8/colors/colorful4" csCatId="colorful" phldr="1"/>
      <dgm:spPr/>
      <dgm:t>
        <a:bodyPr/>
        <a:lstStyle/>
        <a:p>
          <a:endParaRPr lang="en-GB"/>
        </a:p>
      </dgm:t>
    </dgm:pt>
    <dgm:pt modelId="{47B464E7-DE87-E545-BBA1-68CF00B5FFA1}">
      <dgm:prSet phldrT="[Text]"/>
      <dgm:spPr/>
      <dgm:t>
        <a:bodyPr/>
        <a:lstStyle/>
        <a:p>
          <a:r>
            <a:rPr lang="en-GB"/>
            <a:t>When we build a model, we are trying to create a model that is a perfect fit to the population </a:t>
          </a:r>
        </a:p>
      </dgm:t>
    </dgm:pt>
    <dgm:pt modelId="{8BC465EE-0BC2-664E-B6AB-6F3CD15E590E}" type="parTrans" cxnId="{08B6AA6B-9226-1B48-B8F8-9211E348A85C}">
      <dgm:prSet/>
      <dgm:spPr/>
      <dgm:t>
        <a:bodyPr/>
        <a:lstStyle/>
        <a:p>
          <a:endParaRPr lang="en-GB"/>
        </a:p>
      </dgm:t>
    </dgm:pt>
    <dgm:pt modelId="{1E30DCF6-770A-874D-BACE-E1E57FD5C9B1}" type="sibTrans" cxnId="{08B6AA6B-9226-1B48-B8F8-9211E348A85C}">
      <dgm:prSet/>
      <dgm:spPr/>
      <dgm:t>
        <a:bodyPr/>
        <a:lstStyle/>
        <a:p>
          <a:endParaRPr lang="en-GB"/>
        </a:p>
      </dgm:t>
    </dgm:pt>
    <dgm:pt modelId="{1EAF21D3-C738-C243-880D-C52ABA110D7C}">
      <dgm:prSet/>
      <dgm:spPr/>
      <dgm:t>
        <a:bodyPr/>
        <a:lstStyle/>
        <a:p>
          <a:r>
            <a:rPr lang="en-GB"/>
            <a:t>Typically there is error in the model and that error can be due to two broad categories:</a:t>
          </a:r>
          <a:endParaRPr lang="en-GB" dirty="0"/>
        </a:p>
      </dgm:t>
    </dgm:pt>
    <dgm:pt modelId="{D6F75959-8DD2-8940-9449-6F34F3DC3713}" type="parTrans" cxnId="{D9FA718E-A3CC-9746-BB5E-42C9E230EDBC}">
      <dgm:prSet/>
      <dgm:spPr/>
      <dgm:t>
        <a:bodyPr/>
        <a:lstStyle/>
        <a:p>
          <a:endParaRPr lang="en-GB"/>
        </a:p>
      </dgm:t>
    </dgm:pt>
    <dgm:pt modelId="{98B63D43-54E0-914E-B11D-A8298330C9FB}" type="sibTrans" cxnId="{D9FA718E-A3CC-9746-BB5E-42C9E230EDBC}">
      <dgm:prSet/>
      <dgm:spPr/>
      <dgm:t>
        <a:bodyPr/>
        <a:lstStyle/>
        <a:p>
          <a:endParaRPr lang="en-GB"/>
        </a:p>
      </dgm:t>
    </dgm:pt>
    <dgm:pt modelId="{A3A0C7DC-5F1B-9C45-8D42-9CD22DAC359F}">
      <dgm:prSet/>
      <dgm:spPr/>
      <dgm:t>
        <a:bodyPr/>
        <a:lstStyle/>
        <a:p>
          <a:r>
            <a:rPr lang="en-GB"/>
            <a:t>Irreducible error </a:t>
          </a:r>
          <a:endParaRPr lang="en-GB" dirty="0"/>
        </a:p>
      </dgm:t>
    </dgm:pt>
    <dgm:pt modelId="{55BC0EDB-EBE4-CE48-8C3D-C3527822D5AA}" type="parTrans" cxnId="{A2CB7AAF-3994-F04D-9D57-F53242EC77B3}">
      <dgm:prSet/>
      <dgm:spPr/>
      <dgm:t>
        <a:bodyPr/>
        <a:lstStyle/>
        <a:p>
          <a:endParaRPr lang="en-GB"/>
        </a:p>
      </dgm:t>
    </dgm:pt>
    <dgm:pt modelId="{2F83AB36-5783-DF41-8BC9-BD5647E61B87}" type="sibTrans" cxnId="{A2CB7AAF-3994-F04D-9D57-F53242EC77B3}">
      <dgm:prSet/>
      <dgm:spPr/>
      <dgm:t>
        <a:bodyPr/>
        <a:lstStyle/>
        <a:p>
          <a:endParaRPr lang="en-GB"/>
        </a:p>
      </dgm:t>
    </dgm:pt>
    <dgm:pt modelId="{4EE8CA4D-3464-FC42-B8CE-B723D0FC0781}">
      <dgm:prSet/>
      <dgm:spPr/>
      <dgm:t>
        <a:bodyPr/>
        <a:lstStyle/>
        <a:p>
          <a:r>
            <a:rPr lang="en-GB" dirty="0"/>
            <a:t>Reducible error</a:t>
          </a:r>
        </a:p>
      </dgm:t>
    </dgm:pt>
    <dgm:pt modelId="{06FFE1D9-BD61-2E4A-8BC8-766F6A25C13F}" type="parTrans" cxnId="{4FED2BD4-006E-D445-8172-6A10E6A03930}">
      <dgm:prSet/>
      <dgm:spPr/>
      <dgm:t>
        <a:bodyPr/>
        <a:lstStyle/>
        <a:p>
          <a:endParaRPr lang="en-GB"/>
        </a:p>
      </dgm:t>
    </dgm:pt>
    <dgm:pt modelId="{028DF9AD-4856-A740-86E7-979137C17CED}" type="sibTrans" cxnId="{4FED2BD4-006E-D445-8172-6A10E6A03930}">
      <dgm:prSet/>
      <dgm:spPr/>
      <dgm:t>
        <a:bodyPr/>
        <a:lstStyle/>
        <a:p>
          <a:endParaRPr lang="en-GB"/>
        </a:p>
      </dgm:t>
    </dgm:pt>
    <dgm:pt modelId="{E27DD201-8B94-3F46-A66B-0BB4D3330E64}" type="pres">
      <dgm:prSet presAssocID="{A55DBB6D-ED57-4244-8955-23117BB3328A}" presName="linear" presStyleCnt="0">
        <dgm:presLayoutVars>
          <dgm:animLvl val="lvl"/>
          <dgm:resizeHandles val="exact"/>
        </dgm:presLayoutVars>
      </dgm:prSet>
      <dgm:spPr/>
    </dgm:pt>
    <dgm:pt modelId="{E9A1413A-AE66-F841-B61C-EBD677935DB8}" type="pres">
      <dgm:prSet presAssocID="{47B464E7-DE87-E545-BBA1-68CF00B5FFA1}" presName="parentText" presStyleLbl="node1" presStyleIdx="0" presStyleCnt="2">
        <dgm:presLayoutVars>
          <dgm:chMax val="0"/>
          <dgm:bulletEnabled val="1"/>
        </dgm:presLayoutVars>
      </dgm:prSet>
      <dgm:spPr/>
    </dgm:pt>
    <dgm:pt modelId="{84D1E70F-7642-2A4A-837F-96A2347E1EE7}" type="pres">
      <dgm:prSet presAssocID="{1E30DCF6-770A-874D-BACE-E1E57FD5C9B1}" presName="spacer" presStyleCnt="0"/>
      <dgm:spPr/>
    </dgm:pt>
    <dgm:pt modelId="{A59EF9C7-E093-4C4B-882C-0D0EAFEC6421}" type="pres">
      <dgm:prSet presAssocID="{1EAF21D3-C738-C243-880D-C52ABA110D7C}" presName="parentText" presStyleLbl="node1" presStyleIdx="1" presStyleCnt="2">
        <dgm:presLayoutVars>
          <dgm:chMax val="0"/>
          <dgm:bulletEnabled val="1"/>
        </dgm:presLayoutVars>
      </dgm:prSet>
      <dgm:spPr/>
    </dgm:pt>
    <dgm:pt modelId="{CEE8A4B6-EAD5-0146-B5F2-08754596CDDB}" type="pres">
      <dgm:prSet presAssocID="{1EAF21D3-C738-C243-880D-C52ABA110D7C}" presName="childText" presStyleLbl="revTx" presStyleIdx="0" presStyleCnt="1">
        <dgm:presLayoutVars>
          <dgm:bulletEnabled val="1"/>
        </dgm:presLayoutVars>
      </dgm:prSet>
      <dgm:spPr/>
    </dgm:pt>
  </dgm:ptLst>
  <dgm:cxnLst>
    <dgm:cxn modelId="{48FE5744-7DFB-9C41-A570-B10327456A01}" type="presOf" srcId="{A3A0C7DC-5F1B-9C45-8D42-9CD22DAC359F}" destId="{CEE8A4B6-EAD5-0146-B5F2-08754596CDDB}" srcOrd="0" destOrd="0" presId="urn:microsoft.com/office/officeart/2005/8/layout/vList2"/>
    <dgm:cxn modelId="{08B6AA6B-9226-1B48-B8F8-9211E348A85C}" srcId="{A55DBB6D-ED57-4244-8955-23117BB3328A}" destId="{47B464E7-DE87-E545-BBA1-68CF00B5FFA1}" srcOrd="0" destOrd="0" parTransId="{8BC465EE-0BC2-664E-B6AB-6F3CD15E590E}" sibTransId="{1E30DCF6-770A-874D-BACE-E1E57FD5C9B1}"/>
    <dgm:cxn modelId="{1C936377-EC34-0740-A1AE-29A9091634DF}" type="presOf" srcId="{4EE8CA4D-3464-FC42-B8CE-B723D0FC0781}" destId="{CEE8A4B6-EAD5-0146-B5F2-08754596CDDB}" srcOrd="0" destOrd="1" presId="urn:microsoft.com/office/officeart/2005/8/layout/vList2"/>
    <dgm:cxn modelId="{2F70E077-67A8-C242-8130-6473066BDCED}" type="presOf" srcId="{A55DBB6D-ED57-4244-8955-23117BB3328A}" destId="{E27DD201-8B94-3F46-A66B-0BB4D3330E64}" srcOrd="0" destOrd="0" presId="urn:microsoft.com/office/officeart/2005/8/layout/vList2"/>
    <dgm:cxn modelId="{D9FA718E-A3CC-9746-BB5E-42C9E230EDBC}" srcId="{A55DBB6D-ED57-4244-8955-23117BB3328A}" destId="{1EAF21D3-C738-C243-880D-C52ABA110D7C}" srcOrd="1" destOrd="0" parTransId="{D6F75959-8DD2-8940-9449-6F34F3DC3713}" sibTransId="{98B63D43-54E0-914E-B11D-A8298330C9FB}"/>
    <dgm:cxn modelId="{A2CB7AAF-3994-F04D-9D57-F53242EC77B3}" srcId="{1EAF21D3-C738-C243-880D-C52ABA110D7C}" destId="{A3A0C7DC-5F1B-9C45-8D42-9CD22DAC359F}" srcOrd="0" destOrd="0" parTransId="{55BC0EDB-EBE4-CE48-8C3D-C3527822D5AA}" sibTransId="{2F83AB36-5783-DF41-8BC9-BD5647E61B87}"/>
    <dgm:cxn modelId="{D05D0BB9-AB12-B545-9FEB-7AC30351E017}" type="presOf" srcId="{47B464E7-DE87-E545-BBA1-68CF00B5FFA1}" destId="{E9A1413A-AE66-F841-B61C-EBD677935DB8}" srcOrd="0" destOrd="0" presId="urn:microsoft.com/office/officeart/2005/8/layout/vList2"/>
    <dgm:cxn modelId="{A98397BA-C3CA-3340-9B1A-4D680B08E8E3}" type="presOf" srcId="{1EAF21D3-C738-C243-880D-C52ABA110D7C}" destId="{A59EF9C7-E093-4C4B-882C-0D0EAFEC6421}" srcOrd="0" destOrd="0" presId="urn:microsoft.com/office/officeart/2005/8/layout/vList2"/>
    <dgm:cxn modelId="{4FED2BD4-006E-D445-8172-6A10E6A03930}" srcId="{1EAF21D3-C738-C243-880D-C52ABA110D7C}" destId="{4EE8CA4D-3464-FC42-B8CE-B723D0FC0781}" srcOrd="1" destOrd="0" parTransId="{06FFE1D9-BD61-2E4A-8BC8-766F6A25C13F}" sibTransId="{028DF9AD-4856-A740-86E7-979137C17CED}"/>
    <dgm:cxn modelId="{AC691AD9-2AFA-3E4E-BE73-5C123B02A618}" type="presParOf" srcId="{E27DD201-8B94-3F46-A66B-0BB4D3330E64}" destId="{E9A1413A-AE66-F841-B61C-EBD677935DB8}" srcOrd="0" destOrd="0" presId="urn:microsoft.com/office/officeart/2005/8/layout/vList2"/>
    <dgm:cxn modelId="{1F167A56-691D-7F45-9465-483AA48E7DF6}" type="presParOf" srcId="{E27DD201-8B94-3F46-A66B-0BB4D3330E64}" destId="{84D1E70F-7642-2A4A-837F-96A2347E1EE7}" srcOrd="1" destOrd="0" presId="urn:microsoft.com/office/officeart/2005/8/layout/vList2"/>
    <dgm:cxn modelId="{7E746430-2128-D54F-8FF1-4EF2473E7D44}" type="presParOf" srcId="{E27DD201-8B94-3F46-A66B-0BB4D3330E64}" destId="{A59EF9C7-E093-4C4B-882C-0D0EAFEC6421}" srcOrd="2" destOrd="0" presId="urn:microsoft.com/office/officeart/2005/8/layout/vList2"/>
    <dgm:cxn modelId="{59EF810E-021A-544C-83AD-8669EB13056E}" type="presParOf" srcId="{E27DD201-8B94-3F46-A66B-0BB4D3330E64}" destId="{CEE8A4B6-EAD5-0146-B5F2-08754596CDD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8EF47C-F676-CD43-AD3B-B2F5A63064DE}" type="doc">
      <dgm:prSet loTypeId="urn:microsoft.com/office/officeart/2009/3/layout/CircleRelationship" loCatId="" qsTypeId="urn:microsoft.com/office/officeart/2005/8/quickstyle/simple5" qsCatId="simple" csTypeId="urn:microsoft.com/office/officeart/2005/8/colors/colorful1" csCatId="colorful" phldr="1"/>
      <dgm:spPr/>
      <dgm:t>
        <a:bodyPr/>
        <a:lstStyle/>
        <a:p>
          <a:endParaRPr lang="en-GB"/>
        </a:p>
      </dgm:t>
    </dgm:pt>
    <dgm:pt modelId="{5D963D7D-FE15-0B40-AD5D-2ED1FBA6C08B}">
      <dgm:prSet phldrT="[Text]"/>
      <dgm:spPr/>
      <dgm:t>
        <a:bodyPr/>
        <a:lstStyle/>
        <a:p>
          <a:r>
            <a:rPr lang="en-GB"/>
            <a:t>Types of Algorithms</a:t>
          </a:r>
        </a:p>
      </dgm:t>
    </dgm:pt>
    <dgm:pt modelId="{2C551E74-4F61-0F48-A79A-DE42F18F49E0}" type="parTrans" cxnId="{D3C7DF48-3420-A947-8FB3-41B38F5677F7}">
      <dgm:prSet/>
      <dgm:spPr/>
      <dgm:t>
        <a:bodyPr/>
        <a:lstStyle/>
        <a:p>
          <a:endParaRPr lang="en-GB"/>
        </a:p>
      </dgm:t>
    </dgm:pt>
    <dgm:pt modelId="{0A88F8D3-8C91-5C48-9A36-6A209B57CD7A}" type="sibTrans" cxnId="{D3C7DF48-3420-A947-8FB3-41B38F5677F7}">
      <dgm:prSet/>
      <dgm:spPr/>
      <dgm:t>
        <a:bodyPr/>
        <a:lstStyle/>
        <a:p>
          <a:endParaRPr lang="en-GB"/>
        </a:p>
      </dgm:t>
    </dgm:pt>
    <dgm:pt modelId="{7CF9EC52-9FB7-DE4C-9B7D-F85B9D10AF19}">
      <dgm:prSet/>
      <dgm:spPr/>
      <dgm:t>
        <a:bodyPr/>
        <a:lstStyle/>
        <a:p>
          <a:r>
            <a:rPr lang="en-GB" dirty="0"/>
            <a:t>Linear Regression</a:t>
          </a:r>
        </a:p>
      </dgm:t>
    </dgm:pt>
    <dgm:pt modelId="{5DA98ACA-CFD8-BC40-B96B-9C4F8C9C2968}" type="parTrans" cxnId="{AB847849-89A5-BD4A-AE42-D32DF1C2A162}">
      <dgm:prSet/>
      <dgm:spPr/>
      <dgm:t>
        <a:bodyPr/>
        <a:lstStyle/>
        <a:p>
          <a:endParaRPr lang="en-GB"/>
        </a:p>
      </dgm:t>
    </dgm:pt>
    <dgm:pt modelId="{1E539A16-8463-7B40-95F9-A2CCA4C76BE9}" type="sibTrans" cxnId="{AB847849-89A5-BD4A-AE42-D32DF1C2A162}">
      <dgm:prSet/>
      <dgm:spPr/>
      <dgm:t>
        <a:bodyPr/>
        <a:lstStyle/>
        <a:p>
          <a:endParaRPr lang="en-GB"/>
        </a:p>
      </dgm:t>
    </dgm:pt>
    <dgm:pt modelId="{62934E4B-C4F6-7342-8144-485978E17D59}">
      <dgm:prSet/>
      <dgm:spPr/>
      <dgm:t>
        <a:bodyPr/>
        <a:lstStyle/>
        <a:p>
          <a:r>
            <a:rPr lang="en-GB" dirty="0"/>
            <a:t>Logistic Regression</a:t>
          </a:r>
        </a:p>
      </dgm:t>
    </dgm:pt>
    <dgm:pt modelId="{44D4FC21-8BC2-D547-8D2C-601C5E9AEF96}" type="parTrans" cxnId="{AD29433F-F9F7-D949-A4EC-8716D52188E8}">
      <dgm:prSet/>
      <dgm:spPr/>
      <dgm:t>
        <a:bodyPr/>
        <a:lstStyle/>
        <a:p>
          <a:endParaRPr lang="en-GB"/>
        </a:p>
      </dgm:t>
    </dgm:pt>
    <dgm:pt modelId="{741D71BC-4D41-CF4A-AF50-9FB897EBF1B0}" type="sibTrans" cxnId="{AD29433F-F9F7-D949-A4EC-8716D52188E8}">
      <dgm:prSet/>
      <dgm:spPr/>
      <dgm:t>
        <a:bodyPr/>
        <a:lstStyle/>
        <a:p>
          <a:endParaRPr lang="en-GB"/>
        </a:p>
      </dgm:t>
    </dgm:pt>
    <dgm:pt modelId="{4364649A-F63E-554F-8DAD-CEA96EF252DD}">
      <dgm:prSet/>
      <dgm:spPr/>
      <dgm:t>
        <a:bodyPr/>
        <a:lstStyle/>
        <a:p>
          <a:r>
            <a:rPr lang="en-GB" dirty="0"/>
            <a:t>K-means</a:t>
          </a:r>
        </a:p>
      </dgm:t>
    </dgm:pt>
    <dgm:pt modelId="{7B3F4FBC-82FD-E54C-A35D-FA4FB7479710}" type="parTrans" cxnId="{DA5C4A6B-934C-8440-A929-C726ADFD2182}">
      <dgm:prSet/>
      <dgm:spPr/>
      <dgm:t>
        <a:bodyPr/>
        <a:lstStyle/>
        <a:p>
          <a:endParaRPr lang="en-GB"/>
        </a:p>
      </dgm:t>
    </dgm:pt>
    <dgm:pt modelId="{20E56D18-C3C0-C64B-AD8D-BC78A09D8ADC}" type="sibTrans" cxnId="{DA5C4A6B-934C-8440-A929-C726ADFD2182}">
      <dgm:prSet/>
      <dgm:spPr/>
      <dgm:t>
        <a:bodyPr/>
        <a:lstStyle/>
        <a:p>
          <a:endParaRPr lang="en-GB"/>
        </a:p>
      </dgm:t>
    </dgm:pt>
    <dgm:pt modelId="{6F4FFF4E-82F2-7F41-81C6-C129FE6B6921}">
      <dgm:prSet/>
      <dgm:spPr/>
      <dgm:t>
        <a:bodyPr/>
        <a:lstStyle/>
        <a:p>
          <a:r>
            <a:rPr lang="en-GB" dirty="0"/>
            <a:t>KNN</a:t>
          </a:r>
        </a:p>
      </dgm:t>
    </dgm:pt>
    <dgm:pt modelId="{99322E11-1AF4-F547-A342-0D2A4577385A}" type="parTrans" cxnId="{5FBC62C0-2A36-4C44-9AA6-A4F990E5663D}">
      <dgm:prSet/>
      <dgm:spPr/>
      <dgm:t>
        <a:bodyPr/>
        <a:lstStyle/>
        <a:p>
          <a:endParaRPr lang="en-GB"/>
        </a:p>
      </dgm:t>
    </dgm:pt>
    <dgm:pt modelId="{388ECF33-95E0-1E45-9F0D-B4BFEFBF064A}" type="sibTrans" cxnId="{5FBC62C0-2A36-4C44-9AA6-A4F990E5663D}">
      <dgm:prSet/>
      <dgm:spPr/>
      <dgm:t>
        <a:bodyPr/>
        <a:lstStyle/>
        <a:p>
          <a:endParaRPr lang="en-GB"/>
        </a:p>
      </dgm:t>
    </dgm:pt>
    <dgm:pt modelId="{65D51B4E-09E8-C840-BE5F-84952438A790}">
      <dgm:prSet/>
      <dgm:spPr/>
      <dgm:t>
        <a:bodyPr/>
        <a:lstStyle/>
        <a:p>
          <a:r>
            <a:rPr lang="en-GB" dirty="0"/>
            <a:t>Support Vector Machines</a:t>
          </a:r>
        </a:p>
      </dgm:t>
    </dgm:pt>
    <dgm:pt modelId="{B0E7527C-92EF-9A42-937B-B1A7A10B4199}" type="parTrans" cxnId="{F8524108-4BCB-0B4E-AA9E-1F842C040518}">
      <dgm:prSet/>
      <dgm:spPr/>
      <dgm:t>
        <a:bodyPr/>
        <a:lstStyle/>
        <a:p>
          <a:endParaRPr lang="en-GB"/>
        </a:p>
      </dgm:t>
    </dgm:pt>
    <dgm:pt modelId="{B6A2D627-D497-834C-B162-C40BFA21CDBB}" type="sibTrans" cxnId="{F8524108-4BCB-0B4E-AA9E-1F842C040518}">
      <dgm:prSet/>
      <dgm:spPr/>
      <dgm:t>
        <a:bodyPr/>
        <a:lstStyle/>
        <a:p>
          <a:endParaRPr lang="en-GB"/>
        </a:p>
      </dgm:t>
    </dgm:pt>
    <dgm:pt modelId="{F2869B28-8538-3C44-B2A2-80B6AF691FB1}">
      <dgm:prSet/>
      <dgm:spPr/>
      <dgm:t>
        <a:bodyPr/>
        <a:lstStyle/>
        <a:p>
          <a:endParaRPr lang="en-GB"/>
        </a:p>
      </dgm:t>
    </dgm:pt>
    <dgm:pt modelId="{7D43FE87-9D81-3544-A897-77B443C195B2}" type="parTrans" cxnId="{9B3E94AB-EA1E-CF47-882F-32AEEE43B6E8}">
      <dgm:prSet/>
      <dgm:spPr/>
      <dgm:t>
        <a:bodyPr/>
        <a:lstStyle/>
        <a:p>
          <a:endParaRPr lang="en-GB"/>
        </a:p>
      </dgm:t>
    </dgm:pt>
    <dgm:pt modelId="{0DF0B789-8AB0-6E4C-B426-E06D2CE5AEA3}" type="sibTrans" cxnId="{9B3E94AB-EA1E-CF47-882F-32AEEE43B6E8}">
      <dgm:prSet/>
      <dgm:spPr/>
      <dgm:t>
        <a:bodyPr/>
        <a:lstStyle/>
        <a:p>
          <a:endParaRPr lang="en-GB"/>
        </a:p>
      </dgm:t>
    </dgm:pt>
    <dgm:pt modelId="{27FC935E-BCBE-B94E-AA05-4A7D713DFEAA}" type="pres">
      <dgm:prSet presAssocID="{1B8EF47C-F676-CD43-AD3B-B2F5A63064DE}" presName="Name0" presStyleCnt="0">
        <dgm:presLayoutVars>
          <dgm:chMax val="1"/>
          <dgm:chPref val="1"/>
        </dgm:presLayoutVars>
      </dgm:prSet>
      <dgm:spPr/>
    </dgm:pt>
    <dgm:pt modelId="{12A818B4-27F7-0648-B8BC-1DBA5E42F8CC}" type="pres">
      <dgm:prSet presAssocID="{5D963D7D-FE15-0B40-AD5D-2ED1FBA6C08B}" presName="Parent" presStyleLbl="node0" presStyleIdx="0" presStyleCnt="1">
        <dgm:presLayoutVars>
          <dgm:chMax val="5"/>
          <dgm:chPref val="5"/>
        </dgm:presLayoutVars>
      </dgm:prSet>
      <dgm:spPr/>
    </dgm:pt>
    <dgm:pt modelId="{ADC76F82-DD3F-5F4B-9F2D-4DF3540444BA}" type="pres">
      <dgm:prSet presAssocID="{5D963D7D-FE15-0B40-AD5D-2ED1FBA6C08B}" presName="Accent2" presStyleLbl="node1" presStyleIdx="0" presStyleCnt="19"/>
      <dgm:spPr/>
    </dgm:pt>
    <dgm:pt modelId="{88D3F860-87CD-0E4C-B83C-28B9A80A75A7}" type="pres">
      <dgm:prSet presAssocID="{5D963D7D-FE15-0B40-AD5D-2ED1FBA6C08B}" presName="Accent3" presStyleLbl="node1" presStyleIdx="1" presStyleCnt="19"/>
      <dgm:spPr/>
    </dgm:pt>
    <dgm:pt modelId="{D40AE4EC-ED70-3B49-A42B-85B0575A1308}" type="pres">
      <dgm:prSet presAssocID="{5D963D7D-FE15-0B40-AD5D-2ED1FBA6C08B}" presName="Accent4" presStyleLbl="node1" presStyleIdx="2" presStyleCnt="19"/>
      <dgm:spPr/>
    </dgm:pt>
    <dgm:pt modelId="{FAF9CA7F-9207-FC46-9838-16CD5059E1A4}" type="pres">
      <dgm:prSet presAssocID="{5D963D7D-FE15-0B40-AD5D-2ED1FBA6C08B}" presName="Accent5" presStyleLbl="node1" presStyleIdx="3" presStyleCnt="19"/>
      <dgm:spPr/>
    </dgm:pt>
    <dgm:pt modelId="{1D9537BE-8FAC-A74E-AFC7-A8B1500AC742}" type="pres">
      <dgm:prSet presAssocID="{5D963D7D-FE15-0B40-AD5D-2ED1FBA6C08B}" presName="Accent6" presStyleLbl="node1" presStyleIdx="4" presStyleCnt="19"/>
      <dgm:spPr/>
    </dgm:pt>
    <dgm:pt modelId="{4DA4B201-8058-1041-A4E7-D28171D3D6AE}" type="pres">
      <dgm:prSet presAssocID="{7CF9EC52-9FB7-DE4C-9B7D-F85B9D10AF19}" presName="Child1" presStyleLbl="node1" presStyleIdx="5" presStyleCnt="19">
        <dgm:presLayoutVars>
          <dgm:chMax val="0"/>
          <dgm:chPref val="0"/>
        </dgm:presLayoutVars>
      </dgm:prSet>
      <dgm:spPr/>
    </dgm:pt>
    <dgm:pt modelId="{C21E208F-495A-D54D-A141-D77406C4DFA6}" type="pres">
      <dgm:prSet presAssocID="{7CF9EC52-9FB7-DE4C-9B7D-F85B9D10AF19}" presName="Accent7" presStyleCnt="0"/>
      <dgm:spPr/>
    </dgm:pt>
    <dgm:pt modelId="{FA52DF05-C8CA-A747-A5BA-6492B017E504}" type="pres">
      <dgm:prSet presAssocID="{7CF9EC52-9FB7-DE4C-9B7D-F85B9D10AF19}" presName="AccentHold1" presStyleLbl="node1" presStyleIdx="6" presStyleCnt="19"/>
      <dgm:spPr/>
    </dgm:pt>
    <dgm:pt modelId="{130C0C66-FFB9-F643-8381-66755A66E8CB}" type="pres">
      <dgm:prSet presAssocID="{7CF9EC52-9FB7-DE4C-9B7D-F85B9D10AF19}" presName="Accent8" presStyleCnt="0"/>
      <dgm:spPr/>
    </dgm:pt>
    <dgm:pt modelId="{4B94A2D1-3B19-BF4B-8A9A-5C46FCA6082C}" type="pres">
      <dgm:prSet presAssocID="{7CF9EC52-9FB7-DE4C-9B7D-F85B9D10AF19}" presName="AccentHold2" presStyleLbl="node1" presStyleIdx="7" presStyleCnt="19"/>
      <dgm:spPr/>
    </dgm:pt>
    <dgm:pt modelId="{AE9F5FE6-D8E6-6D42-BFF4-73A653F2CA58}" type="pres">
      <dgm:prSet presAssocID="{62934E4B-C4F6-7342-8144-485978E17D59}" presName="Child2" presStyleLbl="node1" presStyleIdx="8" presStyleCnt="19">
        <dgm:presLayoutVars>
          <dgm:chMax val="0"/>
          <dgm:chPref val="0"/>
        </dgm:presLayoutVars>
      </dgm:prSet>
      <dgm:spPr/>
    </dgm:pt>
    <dgm:pt modelId="{2477AC6F-4CCE-0D49-8575-1E9A8177CEFD}" type="pres">
      <dgm:prSet presAssocID="{62934E4B-C4F6-7342-8144-485978E17D59}" presName="Accent9" presStyleCnt="0"/>
      <dgm:spPr/>
    </dgm:pt>
    <dgm:pt modelId="{97235AEB-CDD8-A24B-A4CF-DA2A197A017E}" type="pres">
      <dgm:prSet presAssocID="{62934E4B-C4F6-7342-8144-485978E17D59}" presName="AccentHold1" presStyleLbl="node1" presStyleIdx="9" presStyleCnt="19"/>
      <dgm:spPr/>
    </dgm:pt>
    <dgm:pt modelId="{A5E258DB-BA9A-284F-A9F0-9D1C470EEA86}" type="pres">
      <dgm:prSet presAssocID="{62934E4B-C4F6-7342-8144-485978E17D59}" presName="Accent10" presStyleCnt="0"/>
      <dgm:spPr/>
    </dgm:pt>
    <dgm:pt modelId="{80FED64E-0205-E54B-835B-40D9E10D85F5}" type="pres">
      <dgm:prSet presAssocID="{62934E4B-C4F6-7342-8144-485978E17D59}" presName="AccentHold2" presStyleLbl="node1" presStyleIdx="10" presStyleCnt="19"/>
      <dgm:spPr/>
    </dgm:pt>
    <dgm:pt modelId="{73467A01-E52F-AA4B-A7E6-C64529D93B64}" type="pres">
      <dgm:prSet presAssocID="{62934E4B-C4F6-7342-8144-485978E17D59}" presName="Accent11" presStyleCnt="0"/>
      <dgm:spPr/>
    </dgm:pt>
    <dgm:pt modelId="{34E6C107-422C-CB44-9326-B9BB7D3D7DF8}" type="pres">
      <dgm:prSet presAssocID="{62934E4B-C4F6-7342-8144-485978E17D59}" presName="AccentHold3" presStyleLbl="node1" presStyleIdx="11" presStyleCnt="19"/>
      <dgm:spPr/>
    </dgm:pt>
    <dgm:pt modelId="{6ED5EC5E-558B-C64F-90E9-E3F206064362}" type="pres">
      <dgm:prSet presAssocID="{4364649A-F63E-554F-8DAD-CEA96EF252DD}" presName="Child3" presStyleLbl="node1" presStyleIdx="12" presStyleCnt="19">
        <dgm:presLayoutVars>
          <dgm:chMax val="0"/>
          <dgm:chPref val="0"/>
        </dgm:presLayoutVars>
      </dgm:prSet>
      <dgm:spPr/>
    </dgm:pt>
    <dgm:pt modelId="{F7B42145-F392-F94F-A4A2-96785EC9A271}" type="pres">
      <dgm:prSet presAssocID="{4364649A-F63E-554F-8DAD-CEA96EF252DD}" presName="Accent12" presStyleCnt="0"/>
      <dgm:spPr/>
    </dgm:pt>
    <dgm:pt modelId="{C5F03FB1-06EB-9E45-B6B0-D2A0759492BA}" type="pres">
      <dgm:prSet presAssocID="{4364649A-F63E-554F-8DAD-CEA96EF252DD}" presName="AccentHold1" presStyleLbl="node1" presStyleIdx="13" presStyleCnt="19"/>
      <dgm:spPr/>
    </dgm:pt>
    <dgm:pt modelId="{76D8F5CB-6F49-404B-B835-67CF8A5CD7ED}" type="pres">
      <dgm:prSet presAssocID="{6F4FFF4E-82F2-7F41-81C6-C129FE6B6921}" presName="Child4" presStyleLbl="node1" presStyleIdx="14" presStyleCnt="19">
        <dgm:presLayoutVars>
          <dgm:chMax val="0"/>
          <dgm:chPref val="0"/>
        </dgm:presLayoutVars>
      </dgm:prSet>
      <dgm:spPr/>
    </dgm:pt>
    <dgm:pt modelId="{9E5E6FA6-21C1-FC48-8FD2-83E638181D74}" type="pres">
      <dgm:prSet presAssocID="{6F4FFF4E-82F2-7F41-81C6-C129FE6B6921}" presName="Accent13" presStyleCnt="0"/>
      <dgm:spPr/>
    </dgm:pt>
    <dgm:pt modelId="{5524F3AE-F10F-B747-9550-0460531D754E}" type="pres">
      <dgm:prSet presAssocID="{6F4FFF4E-82F2-7F41-81C6-C129FE6B6921}" presName="AccentHold1" presStyleLbl="node1" presStyleIdx="15" presStyleCnt="19"/>
      <dgm:spPr/>
    </dgm:pt>
    <dgm:pt modelId="{57DECE05-6B61-A244-A8FC-621CFE7E4DB1}" type="pres">
      <dgm:prSet presAssocID="{65D51B4E-09E8-C840-BE5F-84952438A790}" presName="Child5" presStyleLbl="node1" presStyleIdx="16" presStyleCnt="19">
        <dgm:presLayoutVars>
          <dgm:chMax val="0"/>
          <dgm:chPref val="0"/>
        </dgm:presLayoutVars>
      </dgm:prSet>
      <dgm:spPr/>
    </dgm:pt>
    <dgm:pt modelId="{7FC1F626-68F8-4A4C-A79D-EAAE8BFD4FBD}" type="pres">
      <dgm:prSet presAssocID="{65D51B4E-09E8-C840-BE5F-84952438A790}" presName="Accent15" presStyleCnt="0"/>
      <dgm:spPr/>
    </dgm:pt>
    <dgm:pt modelId="{010B261D-855B-FB4A-A92A-1F2D09111432}" type="pres">
      <dgm:prSet presAssocID="{65D51B4E-09E8-C840-BE5F-84952438A790}" presName="AccentHold2" presStyleLbl="node1" presStyleIdx="17" presStyleCnt="19"/>
      <dgm:spPr/>
    </dgm:pt>
    <dgm:pt modelId="{DF471FFF-086B-8647-92FA-E5F481AFBF76}" type="pres">
      <dgm:prSet presAssocID="{65D51B4E-09E8-C840-BE5F-84952438A790}" presName="Accent16" presStyleCnt="0"/>
      <dgm:spPr/>
    </dgm:pt>
    <dgm:pt modelId="{DE35BD5D-5DA7-7244-90AB-AB72275A9B42}" type="pres">
      <dgm:prSet presAssocID="{65D51B4E-09E8-C840-BE5F-84952438A790}" presName="AccentHold3" presStyleLbl="node1" presStyleIdx="18" presStyleCnt="19"/>
      <dgm:spPr/>
    </dgm:pt>
  </dgm:ptLst>
  <dgm:cxnLst>
    <dgm:cxn modelId="{48E18100-BAFA-6544-B0E1-64712D14D48E}" type="presOf" srcId="{62934E4B-C4F6-7342-8144-485978E17D59}" destId="{AE9F5FE6-D8E6-6D42-BFF4-73A653F2CA58}" srcOrd="0" destOrd="0" presId="urn:microsoft.com/office/officeart/2009/3/layout/CircleRelationship"/>
    <dgm:cxn modelId="{F8524108-4BCB-0B4E-AA9E-1F842C040518}" srcId="{5D963D7D-FE15-0B40-AD5D-2ED1FBA6C08B}" destId="{65D51B4E-09E8-C840-BE5F-84952438A790}" srcOrd="4" destOrd="0" parTransId="{B0E7527C-92EF-9A42-937B-B1A7A10B4199}" sibTransId="{B6A2D627-D497-834C-B162-C40BFA21CDBB}"/>
    <dgm:cxn modelId="{1E12D42F-4D5D-3C4B-8CA1-B7B29392C655}" type="presOf" srcId="{5D963D7D-FE15-0B40-AD5D-2ED1FBA6C08B}" destId="{12A818B4-27F7-0648-B8BC-1DBA5E42F8CC}" srcOrd="0" destOrd="0" presId="urn:microsoft.com/office/officeart/2009/3/layout/CircleRelationship"/>
    <dgm:cxn modelId="{AD29433F-F9F7-D949-A4EC-8716D52188E8}" srcId="{5D963D7D-FE15-0B40-AD5D-2ED1FBA6C08B}" destId="{62934E4B-C4F6-7342-8144-485978E17D59}" srcOrd="1" destOrd="0" parTransId="{44D4FC21-8BC2-D547-8D2C-601C5E9AEF96}" sibTransId="{741D71BC-4D41-CF4A-AF50-9FB897EBF1B0}"/>
    <dgm:cxn modelId="{D3C7DF48-3420-A947-8FB3-41B38F5677F7}" srcId="{1B8EF47C-F676-CD43-AD3B-B2F5A63064DE}" destId="{5D963D7D-FE15-0B40-AD5D-2ED1FBA6C08B}" srcOrd="0" destOrd="0" parTransId="{2C551E74-4F61-0F48-A79A-DE42F18F49E0}" sibTransId="{0A88F8D3-8C91-5C48-9A36-6A209B57CD7A}"/>
    <dgm:cxn modelId="{AB847849-89A5-BD4A-AE42-D32DF1C2A162}" srcId="{5D963D7D-FE15-0B40-AD5D-2ED1FBA6C08B}" destId="{7CF9EC52-9FB7-DE4C-9B7D-F85B9D10AF19}" srcOrd="0" destOrd="0" parTransId="{5DA98ACA-CFD8-BC40-B96B-9C4F8C9C2968}" sibTransId="{1E539A16-8463-7B40-95F9-A2CCA4C76BE9}"/>
    <dgm:cxn modelId="{DA5C4A6B-934C-8440-A929-C726ADFD2182}" srcId="{5D963D7D-FE15-0B40-AD5D-2ED1FBA6C08B}" destId="{4364649A-F63E-554F-8DAD-CEA96EF252DD}" srcOrd="2" destOrd="0" parTransId="{7B3F4FBC-82FD-E54C-A35D-FA4FB7479710}" sibTransId="{20E56D18-C3C0-C64B-AD8D-BC78A09D8ADC}"/>
    <dgm:cxn modelId="{BB34906B-F172-4C43-9CBE-C12883D04E4F}" type="presOf" srcId="{4364649A-F63E-554F-8DAD-CEA96EF252DD}" destId="{6ED5EC5E-558B-C64F-90E9-E3F206064362}" srcOrd="0" destOrd="0" presId="urn:microsoft.com/office/officeart/2009/3/layout/CircleRelationship"/>
    <dgm:cxn modelId="{2A5E3A6E-FA7D-C741-8D0D-E094E4D64256}" type="presOf" srcId="{1B8EF47C-F676-CD43-AD3B-B2F5A63064DE}" destId="{27FC935E-BCBE-B94E-AA05-4A7D713DFEAA}" srcOrd="0" destOrd="0" presId="urn:microsoft.com/office/officeart/2009/3/layout/CircleRelationship"/>
    <dgm:cxn modelId="{8017AC9D-2533-C14A-B3D0-FB4D0BA033FC}" type="presOf" srcId="{6F4FFF4E-82F2-7F41-81C6-C129FE6B6921}" destId="{76D8F5CB-6F49-404B-B835-67CF8A5CD7ED}" srcOrd="0" destOrd="0" presId="urn:microsoft.com/office/officeart/2009/3/layout/CircleRelationship"/>
    <dgm:cxn modelId="{044F71AA-1598-8B43-B247-4D4F6966010F}" type="presOf" srcId="{65D51B4E-09E8-C840-BE5F-84952438A790}" destId="{57DECE05-6B61-A244-A8FC-621CFE7E4DB1}" srcOrd="0" destOrd="0" presId="urn:microsoft.com/office/officeart/2009/3/layout/CircleRelationship"/>
    <dgm:cxn modelId="{9B3E94AB-EA1E-CF47-882F-32AEEE43B6E8}" srcId="{5D963D7D-FE15-0B40-AD5D-2ED1FBA6C08B}" destId="{F2869B28-8538-3C44-B2A2-80B6AF691FB1}" srcOrd="5" destOrd="0" parTransId="{7D43FE87-9D81-3544-A897-77B443C195B2}" sibTransId="{0DF0B789-8AB0-6E4C-B426-E06D2CE5AEA3}"/>
    <dgm:cxn modelId="{5FBC62C0-2A36-4C44-9AA6-A4F990E5663D}" srcId="{5D963D7D-FE15-0B40-AD5D-2ED1FBA6C08B}" destId="{6F4FFF4E-82F2-7F41-81C6-C129FE6B6921}" srcOrd="3" destOrd="0" parTransId="{99322E11-1AF4-F547-A342-0D2A4577385A}" sibTransId="{388ECF33-95E0-1E45-9F0D-B4BFEFBF064A}"/>
    <dgm:cxn modelId="{FE0731D8-7CC3-BE4E-9C48-3150ADB68277}" type="presOf" srcId="{7CF9EC52-9FB7-DE4C-9B7D-F85B9D10AF19}" destId="{4DA4B201-8058-1041-A4E7-D28171D3D6AE}" srcOrd="0" destOrd="0" presId="urn:microsoft.com/office/officeart/2009/3/layout/CircleRelationship"/>
    <dgm:cxn modelId="{434A722B-1060-4944-99E6-E8241458C1F4}" type="presParOf" srcId="{27FC935E-BCBE-B94E-AA05-4A7D713DFEAA}" destId="{12A818B4-27F7-0648-B8BC-1DBA5E42F8CC}" srcOrd="0" destOrd="0" presId="urn:microsoft.com/office/officeart/2009/3/layout/CircleRelationship"/>
    <dgm:cxn modelId="{D6CA5BCE-4327-B34E-9A5D-6810D8DC7F6D}" type="presParOf" srcId="{27FC935E-BCBE-B94E-AA05-4A7D713DFEAA}" destId="{ADC76F82-DD3F-5F4B-9F2D-4DF3540444BA}" srcOrd="1" destOrd="0" presId="urn:microsoft.com/office/officeart/2009/3/layout/CircleRelationship"/>
    <dgm:cxn modelId="{A648FACF-08D1-5C43-8684-51C701BC6B6C}" type="presParOf" srcId="{27FC935E-BCBE-B94E-AA05-4A7D713DFEAA}" destId="{88D3F860-87CD-0E4C-B83C-28B9A80A75A7}" srcOrd="2" destOrd="0" presId="urn:microsoft.com/office/officeart/2009/3/layout/CircleRelationship"/>
    <dgm:cxn modelId="{5DE71E7E-FF29-944D-8802-7BCBDB749D45}" type="presParOf" srcId="{27FC935E-BCBE-B94E-AA05-4A7D713DFEAA}" destId="{D40AE4EC-ED70-3B49-A42B-85B0575A1308}" srcOrd="3" destOrd="0" presId="urn:microsoft.com/office/officeart/2009/3/layout/CircleRelationship"/>
    <dgm:cxn modelId="{05D467DC-F4CC-F940-A2AF-02E01699A97D}" type="presParOf" srcId="{27FC935E-BCBE-B94E-AA05-4A7D713DFEAA}" destId="{FAF9CA7F-9207-FC46-9838-16CD5059E1A4}" srcOrd="4" destOrd="0" presId="urn:microsoft.com/office/officeart/2009/3/layout/CircleRelationship"/>
    <dgm:cxn modelId="{175959C9-4434-AC4D-9D18-FC344B7156DB}" type="presParOf" srcId="{27FC935E-BCBE-B94E-AA05-4A7D713DFEAA}" destId="{1D9537BE-8FAC-A74E-AFC7-A8B1500AC742}" srcOrd="5" destOrd="0" presId="urn:microsoft.com/office/officeart/2009/3/layout/CircleRelationship"/>
    <dgm:cxn modelId="{670D5DD3-0C41-9241-A1FD-1308F67F50C4}" type="presParOf" srcId="{27FC935E-BCBE-B94E-AA05-4A7D713DFEAA}" destId="{4DA4B201-8058-1041-A4E7-D28171D3D6AE}" srcOrd="6" destOrd="0" presId="urn:microsoft.com/office/officeart/2009/3/layout/CircleRelationship"/>
    <dgm:cxn modelId="{9DE30077-712F-D54D-B41B-197337A6BD03}" type="presParOf" srcId="{27FC935E-BCBE-B94E-AA05-4A7D713DFEAA}" destId="{C21E208F-495A-D54D-A141-D77406C4DFA6}" srcOrd="7" destOrd="0" presId="urn:microsoft.com/office/officeart/2009/3/layout/CircleRelationship"/>
    <dgm:cxn modelId="{B1631E1A-5137-1F43-B3DB-F44479169038}" type="presParOf" srcId="{C21E208F-495A-D54D-A141-D77406C4DFA6}" destId="{FA52DF05-C8CA-A747-A5BA-6492B017E504}" srcOrd="0" destOrd="0" presId="urn:microsoft.com/office/officeart/2009/3/layout/CircleRelationship"/>
    <dgm:cxn modelId="{92A6C958-0C81-4D4B-AA64-0255E6644019}" type="presParOf" srcId="{27FC935E-BCBE-B94E-AA05-4A7D713DFEAA}" destId="{130C0C66-FFB9-F643-8381-66755A66E8CB}" srcOrd="8" destOrd="0" presId="urn:microsoft.com/office/officeart/2009/3/layout/CircleRelationship"/>
    <dgm:cxn modelId="{E41182B2-49FB-4E41-B05A-00F2EBF8603F}" type="presParOf" srcId="{130C0C66-FFB9-F643-8381-66755A66E8CB}" destId="{4B94A2D1-3B19-BF4B-8A9A-5C46FCA6082C}" srcOrd="0" destOrd="0" presId="urn:microsoft.com/office/officeart/2009/3/layout/CircleRelationship"/>
    <dgm:cxn modelId="{BB87A0AB-ABC1-EE43-A639-FBE055D65D70}" type="presParOf" srcId="{27FC935E-BCBE-B94E-AA05-4A7D713DFEAA}" destId="{AE9F5FE6-D8E6-6D42-BFF4-73A653F2CA58}" srcOrd="9" destOrd="0" presId="urn:microsoft.com/office/officeart/2009/3/layout/CircleRelationship"/>
    <dgm:cxn modelId="{71BF0399-757C-6D42-9B38-9C58311B8289}" type="presParOf" srcId="{27FC935E-BCBE-B94E-AA05-4A7D713DFEAA}" destId="{2477AC6F-4CCE-0D49-8575-1E9A8177CEFD}" srcOrd="10" destOrd="0" presId="urn:microsoft.com/office/officeart/2009/3/layout/CircleRelationship"/>
    <dgm:cxn modelId="{7946BD03-D612-0644-9ED9-DD1D97185E02}" type="presParOf" srcId="{2477AC6F-4CCE-0D49-8575-1E9A8177CEFD}" destId="{97235AEB-CDD8-A24B-A4CF-DA2A197A017E}" srcOrd="0" destOrd="0" presId="urn:microsoft.com/office/officeart/2009/3/layout/CircleRelationship"/>
    <dgm:cxn modelId="{2F93FB34-47FF-7842-AC6A-E08E6C838467}" type="presParOf" srcId="{27FC935E-BCBE-B94E-AA05-4A7D713DFEAA}" destId="{A5E258DB-BA9A-284F-A9F0-9D1C470EEA86}" srcOrd="11" destOrd="0" presId="urn:microsoft.com/office/officeart/2009/3/layout/CircleRelationship"/>
    <dgm:cxn modelId="{D795D0EE-757C-2744-831B-96FCE89AE081}" type="presParOf" srcId="{A5E258DB-BA9A-284F-A9F0-9D1C470EEA86}" destId="{80FED64E-0205-E54B-835B-40D9E10D85F5}" srcOrd="0" destOrd="0" presId="urn:microsoft.com/office/officeart/2009/3/layout/CircleRelationship"/>
    <dgm:cxn modelId="{A6B9AC72-FB6E-C04F-ADAF-1EC5ECB37CEE}" type="presParOf" srcId="{27FC935E-BCBE-B94E-AA05-4A7D713DFEAA}" destId="{73467A01-E52F-AA4B-A7E6-C64529D93B64}" srcOrd="12" destOrd="0" presId="urn:microsoft.com/office/officeart/2009/3/layout/CircleRelationship"/>
    <dgm:cxn modelId="{CFE20A82-D6AA-094F-88EA-4D8E223226CB}" type="presParOf" srcId="{73467A01-E52F-AA4B-A7E6-C64529D93B64}" destId="{34E6C107-422C-CB44-9326-B9BB7D3D7DF8}" srcOrd="0" destOrd="0" presId="urn:microsoft.com/office/officeart/2009/3/layout/CircleRelationship"/>
    <dgm:cxn modelId="{6BAAA0AC-4D92-804B-B021-0734FEDAFDB9}" type="presParOf" srcId="{27FC935E-BCBE-B94E-AA05-4A7D713DFEAA}" destId="{6ED5EC5E-558B-C64F-90E9-E3F206064362}" srcOrd="13" destOrd="0" presId="urn:microsoft.com/office/officeart/2009/3/layout/CircleRelationship"/>
    <dgm:cxn modelId="{D9752FEA-D7AE-E44A-9FB9-4123D7990E25}" type="presParOf" srcId="{27FC935E-BCBE-B94E-AA05-4A7D713DFEAA}" destId="{F7B42145-F392-F94F-A4A2-96785EC9A271}" srcOrd="14" destOrd="0" presId="urn:microsoft.com/office/officeart/2009/3/layout/CircleRelationship"/>
    <dgm:cxn modelId="{A2A3F3F4-E809-EC44-A9C0-7C018CE3FC97}" type="presParOf" srcId="{F7B42145-F392-F94F-A4A2-96785EC9A271}" destId="{C5F03FB1-06EB-9E45-B6B0-D2A0759492BA}" srcOrd="0" destOrd="0" presId="urn:microsoft.com/office/officeart/2009/3/layout/CircleRelationship"/>
    <dgm:cxn modelId="{99916745-A7E7-5C44-87EA-7DA808B49A5D}" type="presParOf" srcId="{27FC935E-BCBE-B94E-AA05-4A7D713DFEAA}" destId="{76D8F5CB-6F49-404B-B835-67CF8A5CD7ED}" srcOrd="15" destOrd="0" presId="urn:microsoft.com/office/officeart/2009/3/layout/CircleRelationship"/>
    <dgm:cxn modelId="{55D214D9-0B65-AD4D-BD7C-953E32AFBFEB}" type="presParOf" srcId="{27FC935E-BCBE-B94E-AA05-4A7D713DFEAA}" destId="{9E5E6FA6-21C1-FC48-8FD2-83E638181D74}" srcOrd="16" destOrd="0" presId="urn:microsoft.com/office/officeart/2009/3/layout/CircleRelationship"/>
    <dgm:cxn modelId="{FB6DC4F5-75CF-624E-AF11-9D141E00AC20}" type="presParOf" srcId="{9E5E6FA6-21C1-FC48-8FD2-83E638181D74}" destId="{5524F3AE-F10F-B747-9550-0460531D754E}" srcOrd="0" destOrd="0" presId="urn:microsoft.com/office/officeart/2009/3/layout/CircleRelationship"/>
    <dgm:cxn modelId="{EBE1C2D1-5823-D147-9945-BA41D5B06169}" type="presParOf" srcId="{27FC935E-BCBE-B94E-AA05-4A7D713DFEAA}" destId="{57DECE05-6B61-A244-A8FC-621CFE7E4DB1}" srcOrd="17" destOrd="0" presId="urn:microsoft.com/office/officeart/2009/3/layout/CircleRelationship"/>
    <dgm:cxn modelId="{69FDC108-02B3-E34F-9CB7-32B28AFB654F}" type="presParOf" srcId="{27FC935E-BCBE-B94E-AA05-4A7D713DFEAA}" destId="{7FC1F626-68F8-4A4C-A79D-EAAE8BFD4FBD}" srcOrd="18" destOrd="0" presId="urn:microsoft.com/office/officeart/2009/3/layout/CircleRelationship"/>
    <dgm:cxn modelId="{74B78933-B29E-514A-A98F-9C0FD889334D}" type="presParOf" srcId="{7FC1F626-68F8-4A4C-A79D-EAAE8BFD4FBD}" destId="{010B261D-855B-FB4A-A92A-1F2D09111432}" srcOrd="0" destOrd="0" presId="urn:microsoft.com/office/officeart/2009/3/layout/CircleRelationship"/>
    <dgm:cxn modelId="{52DB08C6-7BC7-9F41-841A-74B3B012D732}" type="presParOf" srcId="{27FC935E-BCBE-B94E-AA05-4A7D713DFEAA}" destId="{DF471FFF-086B-8647-92FA-E5F481AFBF76}" srcOrd="19" destOrd="0" presId="urn:microsoft.com/office/officeart/2009/3/layout/CircleRelationship"/>
    <dgm:cxn modelId="{31234EEC-1BBA-DE43-B143-D4001C4F5577}" type="presParOf" srcId="{DF471FFF-086B-8647-92FA-E5F481AFBF76}" destId="{DE35BD5D-5DA7-7244-90AB-AB72275A9B42}"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8EF47C-F676-CD43-AD3B-B2F5A63064DE}" type="doc">
      <dgm:prSet loTypeId="urn:microsoft.com/office/officeart/2009/3/layout/CircleRelationship" loCatId="" qsTypeId="urn:microsoft.com/office/officeart/2005/8/quickstyle/simple5" qsCatId="simple" csTypeId="urn:microsoft.com/office/officeart/2005/8/colors/colorful1" csCatId="colorful" phldr="1"/>
      <dgm:spPr/>
      <dgm:t>
        <a:bodyPr/>
        <a:lstStyle/>
        <a:p>
          <a:endParaRPr lang="en-GB"/>
        </a:p>
      </dgm:t>
    </dgm:pt>
    <dgm:pt modelId="{5D963D7D-FE15-0B40-AD5D-2ED1FBA6C08B}">
      <dgm:prSet phldrT="[Text]"/>
      <dgm:spPr/>
      <dgm:t>
        <a:bodyPr/>
        <a:lstStyle/>
        <a:p>
          <a:r>
            <a:rPr lang="en-GB"/>
            <a:t>Types of Algorithms</a:t>
          </a:r>
        </a:p>
      </dgm:t>
    </dgm:pt>
    <dgm:pt modelId="{2C551E74-4F61-0F48-A79A-DE42F18F49E0}" type="parTrans" cxnId="{D3C7DF48-3420-A947-8FB3-41B38F5677F7}">
      <dgm:prSet/>
      <dgm:spPr/>
      <dgm:t>
        <a:bodyPr/>
        <a:lstStyle/>
        <a:p>
          <a:endParaRPr lang="en-GB"/>
        </a:p>
      </dgm:t>
    </dgm:pt>
    <dgm:pt modelId="{0A88F8D3-8C91-5C48-9A36-6A209B57CD7A}" type="sibTrans" cxnId="{D3C7DF48-3420-A947-8FB3-41B38F5677F7}">
      <dgm:prSet/>
      <dgm:spPr/>
      <dgm:t>
        <a:bodyPr/>
        <a:lstStyle/>
        <a:p>
          <a:endParaRPr lang="en-GB"/>
        </a:p>
      </dgm:t>
    </dgm:pt>
    <dgm:pt modelId="{F2869B28-8538-3C44-B2A2-80B6AF691FB1}">
      <dgm:prSet/>
      <dgm:spPr/>
      <dgm:t>
        <a:bodyPr/>
        <a:lstStyle/>
        <a:p>
          <a:r>
            <a:rPr lang="en-GB" dirty="0"/>
            <a:t>Random Forest</a:t>
          </a:r>
        </a:p>
      </dgm:t>
    </dgm:pt>
    <dgm:pt modelId="{7D43FE87-9D81-3544-A897-77B443C195B2}" type="parTrans" cxnId="{9B3E94AB-EA1E-CF47-882F-32AEEE43B6E8}">
      <dgm:prSet/>
      <dgm:spPr/>
      <dgm:t>
        <a:bodyPr/>
        <a:lstStyle/>
        <a:p>
          <a:endParaRPr lang="en-GB"/>
        </a:p>
      </dgm:t>
    </dgm:pt>
    <dgm:pt modelId="{0DF0B789-8AB0-6E4C-B426-E06D2CE5AEA3}" type="sibTrans" cxnId="{9B3E94AB-EA1E-CF47-882F-32AEEE43B6E8}">
      <dgm:prSet/>
      <dgm:spPr/>
      <dgm:t>
        <a:bodyPr/>
        <a:lstStyle/>
        <a:p>
          <a:endParaRPr lang="en-GB"/>
        </a:p>
      </dgm:t>
    </dgm:pt>
    <dgm:pt modelId="{4DF94E50-1F02-EA49-80E0-61AE4DF7C8FB}">
      <dgm:prSet/>
      <dgm:spPr/>
      <dgm:t>
        <a:bodyPr/>
        <a:lstStyle/>
        <a:p>
          <a:r>
            <a:rPr lang="en-GB" dirty="0"/>
            <a:t>Neural networks</a:t>
          </a:r>
        </a:p>
      </dgm:t>
    </dgm:pt>
    <dgm:pt modelId="{1E68AFC9-4230-434A-B095-5F18BF6D1C1C}" type="parTrans" cxnId="{CDC5A8F5-EFF8-8E46-8D5F-BFC34FD78061}">
      <dgm:prSet/>
      <dgm:spPr/>
      <dgm:t>
        <a:bodyPr/>
        <a:lstStyle/>
        <a:p>
          <a:endParaRPr lang="en-GB"/>
        </a:p>
      </dgm:t>
    </dgm:pt>
    <dgm:pt modelId="{1DCE1E8E-1958-024C-AF06-54C9A5F8260A}" type="sibTrans" cxnId="{CDC5A8F5-EFF8-8E46-8D5F-BFC34FD78061}">
      <dgm:prSet/>
      <dgm:spPr/>
      <dgm:t>
        <a:bodyPr/>
        <a:lstStyle/>
        <a:p>
          <a:endParaRPr lang="en-GB"/>
        </a:p>
      </dgm:t>
    </dgm:pt>
    <dgm:pt modelId="{27FC935E-BCBE-B94E-AA05-4A7D713DFEAA}" type="pres">
      <dgm:prSet presAssocID="{1B8EF47C-F676-CD43-AD3B-B2F5A63064DE}" presName="Name0" presStyleCnt="0">
        <dgm:presLayoutVars>
          <dgm:chMax val="1"/>
          <dgm:chPref val="1"/>
        </dgm:presLayoutVars>
      </dgm:prSet>
      <dgm:spPr/>
    </dgm:pt>
    <dgm:pt modelId="{12A818B4-27F7-0648-B8BC-1DBA5E42F8CC}" type="pres">
      <dgm:prSet presAssocID="{5D963D7D-FE15-0B40-AD5D-2ED1FBA6C08B}" presName="Parent" presStyleLbl="node0" presStyleIdx="0" presStyleCnt="1">
        <dgm:presLayoutVars>
          <dgm:chMax val="5"/>
          <dgm:chPref val="5"/>
        </dgm:presLayoutVars>
      </dgm:prSet>
      <dgm:spPr/>
    </dgm:pt>
    <dgm:pt modelId="{7E6888B2-710B-394E-859F-6779AC1EAA77}" type="pres">
      <dgm:prSet presAssocID="{5D963D7D-FE15-0B40-AD5D-2ED1FBA6C08B}" presName="Accent1" presStyleLbl="node1" presStyleIdx="0" presStyleCnt="13"/>
      <dgm:spPr/>
    </dgm:pt>
    <dgm:pt modelId="{ADC76F82-DD3F-5F4B-9F2D-4DF3540444BA}" type="pres">
      <dgm:prSet presAssocID="{5D963D7D-FE15-0B40-AD5D-2ED1FBA6C08B}" presName="Accent2" presStyleLbl="node1" presStyleIdx="1" presStyleCnt="13"/>
      <dgm:spPr/>
    </dgm:pt>
    <dgm:pt modelId="{88D3F860-87CD-0E4C-B83C-28B9A80A75A7}" type="pres">
      <dgm:prSet presAssocID="{5D963D7D-FE15-0B40-AD5D-2ED1FBA6C08B}" presName="Accent3" presStyleLbl="node1" presStyleIdx="2" presStyleCnt="13"/>
      <dgm:spPr/>
    </dgm:pt>
    <dgm:pt modelId="{D40AE4EC-ED70-3B49-A42B-85B0575A1308}" type="pres">
      <dgm:prSet presAssocID="{5D963D7D-FE15-0B40-AD5D-2ED1FBA6C08B}" presName="Accent4" presStyleLbl="node1" presStyleIdx="3" presStyleCnt="13"/>
      <dgm:spPr/>
    </dgm:pt>
    <dgm:pt modelId="{FAF9CA7F-9207-FC46-9838-16CD5059E1A4}" type="pres">
      <dgm:prSet presAssocID="{5D963D7D-FE15-0B40-AD5D-2ED1FBA6C08B}" presName="Accent5" presStyleLbl="node1" presStyleIdx="4" presStyleCnt="13"/>
      <dgm:spPr/>
    </dgm:pt>
    <dgm:pt modelId="{1D9537BE-8FAC-A74E-AFC7-A8B1500AC742}" type="pres">
      <dgm:prSet presAssocID="{5D963D7D-FE15-0B40-AD5D-2ED1FBA6C08B}" presName="Accent6" presStyleLbl="node1" presStyleIdx="5" presStyleCnt="13"/>
      <dgm:spPr/>
    </dgm:pt>
    <dgm:pt modelId="{DF0FF083-F0AB-A84E-B48E-5115A094D2C0}" type="pres">
      <dgm:prSet presAssocID="{F2869B28-8538-3C44-B2A2-80B6AF691FB1}" presName="Child1" presStyleLbl="node1" presStyleIdx="6" presStyleCnt="13">
        <dgm:presLayoutVars>
          <dgm:chMax val="0"/>
          <dgm:chPref val="0"/>
        </dgm:presLayoutVars>
      </dgm:prSet>
      <dgm:spPr/>
    </dgm:pt>
    <dgm:pt modelId="{1B60A0F3-A3BF-154D-873B-1D6C1635E727}" type="pres">
      <dgm:prSet presAssocID="{F2869B28-8538-3C44-B2A2-80B6AF691FB1}" presName="Accent7" presStyleCnt="0"/>
      <dgm:spPr/>
    </dgm:pt>
    <dgm:pt modelId="{71CC6EB1-A2AA-0846-B081-13903387D690}" type="pres">
      <dgm:prSet presAssocID="{F2869B28-8538-3C44-B2A2-80B6AF691FB1}" presName="AccentHold1" presStyleLbl="node1" presStyleIdx="7" presStyleCnt="13"/>
      <dgm:spPr/>
    </dgm:pt>
    <dgm:pt modelId="{823EB96A-F8F7-6D44-AC0F-096BDE243107}" type="pres">
      <dgm:prSet presAssocID="{F2869B28-8538-3C44-B2A2-80B6AF691FB1}" presName="Accent8" presStyleCnt="0"/>
      <dgm:spPr/>
    </dgm:pt>
    <dgm:pt modelId="{BA249A05-7AAE-4349-BCF7-A53D28C63795}" type="pres">
      <dgm:prSet presAssocID="{F2869B28-8538-3C44-B2A2-80B6AF691FB1}" presName="AccentHold2" presStyleLbl="node1" presStyleIdx="8" presStyleCnt="13"/>
      <dgm:spPr/>
    </dgm:pt>
    <dgm:pt modelId="{F8407520-6B16-6146-A3E3-F032EB9DBF1B}" type="pres">
      <dgm:prSet presAssocID="{4DF94E50-1F02-EA49-80E0-61AE4DF7C8FB}" presName="Child2" presStyleLbl="node1" presStyleIdx="9" presStyleCnt="13">
        <dgm:presLayoutVars>
          <dgm:chMax val="0"/>
          <dgm:chPref val="0"/>
        </dgm:presLayoutVars>
      </dgm:prSet>
      <dgm:spPr/>
    </dgm:pt>
    <dgm:pt modelId="{8DBB1142-6AE8-BA4E-A19C-948D164743D9}" type="pres">
      <dgm:prSet presAssocID="{4DF94E50-1F02-EA49-80E0-61AE4DF7C8FB}" presName="Accent9" presStyleCnt="0"/>
      <dgm:spPr/>
    </dgm:pt>
    <dgm:pt modelId="{17C7AE59-B517-3F40-9DC5-39ACDAF25389}" type="pres">
      <dgm:prSet presAssocID="{4DF94E50-1F02-EA49-80E0-61AE4DF7C8FB}" presName="AccentHold1" presStyleLbl="node1" presStyleIdx="10" presStyleCnt="13"/>
      <dgm:spPr/>
    </dgm:pt>
    <dgm:pt modelId="{A5930E3D-C9BF-D946-8CC1-10419F4003D1}" type="pres">
      <dgm:prSet presAssocID="{4DF94E50-1F02-EA49-80E0-61AE4DF7C8FB}" presName="Accent10" presStyleCnt="0"/>
      <dgm:spPr/>
    </dgm:pt>
    <dgm:pt modelId="{CC166D17-DBD2-C04D-9319-7BE094D3F780}" type="pres">
      <dgm:prSet presAssocID="{4DF94E50-1F02-EA49-80E0-61AE4DF7C8FB}" presName="AccentHold2" presStyleLbl="node1" presStyleIdx="11" presStyleCnt="13"/>
      <dgm:spPr/>
    </dgm:pt>
    <dgm:pt modelId="{1BF9CE78-88D3-984A-9D59-39D2987E7FBA}" type="pres">
      <dgm:prSet presAssocID="{4DF94E50-1F02-EA49-80E0-61AE4DF7C8FB}" presName="Accent11" presStyleCnt="0"/>
      <dgm:spPr/>
    </dgm:pt>
    <dgm:pt modelId="{1A90F723-C3E7-AE4C-9619-40864A9FB020}" type="pres">
      <dgm:prSet presAssocID="{4DF94E50-1F02-EA49-80E0-61AE4DF7C8FB}" presName="AccentHold3" presStyleLbl="node1" presStyleIdx="12" presStyleCnt="13"/>
      <dgm:spPr/>
    </dgm:pt>
  </dgm:ptLst>
  <dgm:cxnLst>
    <dgm:cxn modelId="{1E12D42F-4D5D-3C4B-8CA1-B7B29392C655}" type="presOf" srcId="{5D963D7D-FE15-0B40-AD5D-2ED1FBA6C08B}" destId="{12A818B4-27F7-0648-B8BC-1DBA5E42F8CC}" srcOrd="0" destOrd="0" presId="urn:microsoft.com/office/officeart/2009/3/layout/CircleRelationship"/>
    <dgm:cxn modelId="{D3C7DF48-3420-A947-8FB3-41B38F5677F7}" srcId="{1B8EF47C-F676-CD43-AD3B-B2F5A63064DE}" destId="{5D963D7D-FE15-0B40-AD5D-2ED1FBA6C08B}" srcOrd="0" destOrd="0" parTransId="{2C551E74-4F61-0F48-A79A-DE42F18F49E0}" sibTransId="{0A88F8D3-8C91-5C48-9A36-6A209B57CD7A}"/>
    <dgm:cxn modelId="{EB94684B-4522-CC4E-8250-434FF8236124}" type="presOf" srcId="{4DF94E50-1F02-EA49-80E0-61AE4DF7C8FB}" destId="{F8407520-6B16-6146-A3E3-F032EB9DBF1B}" srcOrd="0" destOrd="0" presId="urn:microsoft.com/office/officeart/2009/3/layout/CircleRelationship"/>
    <dgm:cxn modelId="{2A5E3A6E-FA7D-C741-8D0D-E094E4D64256}" type="presOf" srcId="{1B8EF47C-F676-CD43-AD3B-B2F5A63064DE}" destId="{27FC935E-BCBE-B94E-AA05-4A7D713DFEAA}" srcOrd="0" destOrd="0" presId="urn:microsoft.com/office/officeart/2009/3/layout/CircleRelationship"/>
    <dgm:cxn modelId="{07E8B6A5-4119-8F4C-9AEF-CD44E4F37BC9}" type="presOf" srcId="{F2869B28-8538-3C44-B2A2-80B6AF691FB1}" destId="{DF0FF083-F0AB-A84E-B48E-5115A094D2C0}" srcOrd="0" destOrd="0" presId="urn:microsoft.com/office/officeart/2009/3/layout/CircleRelationship"/>
    <dgm:cxn modelId="{9B3E94AB-EA1E-CF47-882F-32AEEE43B6E8}" srcId="{5D963D7D-FE15-0B40-AD5D-2ED1FBA6C08B}" destId="{F2869B28-8538-3C44-B2A2-80B6AF691FB1}" srcOrd="0" destOrd="0" parTransId="{7D43FE87-9D81-3544-A897-77B443C195B2}" sibTransId="{0DF0B789-8AB0-6E4C-B426-E06D2CE5AEA3}"/>
    <dgm:cxn modelId="{CDC5A8F5-EFF8-8E46-8D5F-BFC34FD78061}" srcId="{5D963D7D-FE15-0B40-AD5D-2ED1FBA6C08B}" destId="{4DF94E50-1F02-EA49-80E0-61AE4DF7C8FB}" srcOrd="1" destOrd="0" parTransId="{1E68AFC9-4230-434A-B095-5F18BF6D1C1C}" sibTransId="{1DCE1E8E-1958-024C-AF06-54C9A5F8260A}"/>
    <dgm:cxn modelId="{434A722B-1060-4944-99E6-E8241458C1F4}" type="presParOf" srcId="{27FC935E-BCBE-B94E-AA05-4A7D713DFEAA}" destId="{12A818B4-27F7-0648-B8BC-1DBA5E42F8CC}" srcOrd="0" destOrd="0" presId="urn:microsoft.com/office/officeart/2009/3/layout/CircleRelationship"/>
    <dgm:cxn modelId="{E33BEA75-81D5-EA48-9C56-E5B6B8C070D6}" type="presParOf" srcId="{27FC935E-BCBE-B94E-AA05-4A7D713DFEAA}" destId="{7E6888B2-710B-394E-859F-6779AC1EAA77}" srcOrd="1" destOrd="0" presId="urn:microsoft.com/office/officeart/2009/3/layout/CircleRelationship"/>
    <dgm:cxn modelId="{D6CA5BCE-4327-B34E-9A5D-6810D8DC7F6D}" type="presParOf" srcId="{27FC935E-BCBE-B94E-AA05-4A7D713DFEAA}" destId="{ADC76F82-DD3F-5F4B-9F2D-4DF3540444BA}" srcOrd="2" destOrd="0" presId="urn:microsoft.com/office/officeart/2009/3/layout/CircleRelationship"/>
    <dgm:cxn modelId="{A648FACF-08D1-5C43-8684-51C701BC6B6C}" type="presParOf" srcId="{27FC935E-BCBE-B94E-AA05-4A7D713DFEAA}" destId="{88D3F860-87CD-0E4C-B83C-28B9A80A75A7}" srcOrd="3" destOrd="0" presId="urn:microsoft.com/office/officeart/2009/3/layout/CircleRelationship"/>
    <dgm:cxn modelId="{5DE71E7E-FF29-944D-8802-7BCBDB749D45}" type="presParOf" srcId="{27FC935E-BCBE-B94E-AA05-4A7D713DFEAA}" destId="{D40AE4EC-ED70-3B49-A42B-85B0575A1308}" srcOrd="4" destOrd="0" presId="urn:microsoft.com/office/officeart/2009/3/layout/CircleRelationship"/>
    <dgm:cxn modelId="{05D467DC-F4CC-F940-A2AF-02E01699A97D}" type="presParOf" srcId="{27FC935E-BCBE-B94E-AA05-4A7D713DFEAA}" destId="{FAF9CA7F-9207-FC46-9838-16CD5059E1A4}" srcOrd="5" destOrd="0" presId="urn:microsoft.com/office/officeart/2009/3/layout/CircleRelationship"/>
    <dgm:cxn modelId="{175959C9-4434-AC4D-9D18-FC344B7156DB}" type="presParOf" srcId="{27FC935E-BCBE-B94E-AA05-4A7D713DFEAA}" destId="{1D9537BE-8FAC-A74E-AFC7-A8B1500AC742}" srcOrd="6" destOrd="0" presId="urn:microsoft.com/office/officeart/2009/3/layout/CircleRelationship"/>
    <dgm:cxn modelId="{BDCF4902-482A-214A-9126-2104591878DF}" type="presParOf" srcId="{27FC935E-BCBE-B94E-AA05-4A7D713DFEAA}" destId="{DF0FF083-F0AB-A84E-B48E-5115A094D2C0}" srcOrd="7" destOrd="0" presId="urn:microsoft.com/office/officeart/2009/3/layout/CircleRelationship"/>
    <dgm:cxn modelId="{813C6737-5E80-674A-B365-B31C68D0CA2F}" type="presParOf" srcId="{27FC935E-BCBE-B94E-AA05-4A7D713DFEAA}" destId="{1B60A0F3-A3BF-154D-873B-1D6C1635E727}" srcOrd="8" destOrd="0" presId="urn:microsoft.com/office/officeart/2009/3/layout/CircleRelationship"/>
    <dgm:cxn modelId="{048C5148-BA62-8A4A-B550-BDE65AD7CB9B}" type="presParOf" srcId="{1B60A0F3-A3BF-154D-873B-1D6C1635E727}" destId="{71CC6EB1-A2AA-0846-B081-13903387D690}" srcOrd="0" destOrd="0" presId="urn:microsoft.com/office/officeart/2009/3/layout/CircleRelationship"/>
    <dgm:cxn modelId="{E924CCE0-42AB-9648-85C4-6B0227C60731}" type="presParOf" srcId="{27FC935E-BCBE-B94E-AA05-4A7D713DFEAA}" destId="{823EB96A-F8F7-6D44-AC0F-096BDE243107}" srcOrd="9" destOrd="0" presId="urn:microsoft.com/office/officeart/2009/3/layout/CircleRelationship"/>
    <dgm:cxn modelId="{EE944E95-7AAB-894B-A703-645CF7233894}" type="presParOf" srcId="{823EB96A-F8F7-6D44-AC0F-096BDE243107}" destId="{BA249A05-7AAE-4349-BCF7-A53D28C63795}" srcOrd="0" destOrd="0" presId="urn:microsoft.com/office/officeart/2009/3/layout/CircleRelationship"/>
    <dgm:cxn modelId="{6CD023B6-8196-304A-AA4C-64BC004D08B4}" type="presParOf" srcId="{27FC935E-BCBE-B94E-AA05-4A7D713DFEAA}" destId="{F8407520-6B16-6146-A3E3-F032EB9DBF1B}" srcOrd="10" destOrd="0" presId="urn:microsoft.com/office/officeart/2009/3/layout/CircleRelationship"/>
    <dgm:cxn modelId="{8C41EF9B-C6BB-A14C-84F6-E4E2C8FF928B}" type="presParOf" srcId="{27FC935E-BCBE-B94E-AA05-4A7D713DFEAA}" destId="{8DBB1142-6AE8-BA4E-A19C-948D164743D9}" srcOrd="11" destOrd="0" presId="urn:microsoft.com/office/officeart/2009/3/layout/CircleRelationship"/>
    <dgm:cxn modelId="{47FBB0CF-BF40-3646-B017-7EA8C8AAFEB9}" type="presParOf" srcId="{8DBB1142-6AE8-BA4E-A19C-948D164743D9}" destId="{17C7AE59-B517-3F40-9DC5-39ACDAF25389}" srcOrd="0" destOrd="0" presId="urn:microsoft.com/office/officeart/2009/3/layout/CircleRelationship"/>
    <dgm:cxn modelId="{1DDCE08D-7620-0842-807C-06F6F5E8A132}" type="presParOf" srcId="{27FC935E-BCBE-B94E-AA05-4A7D713DFEAA}" destId="{A5930E3D-C9BF-D946-8CC1-10419F4003D1}" srcOrd="12" destOrd="0" presId="urn:microsoft.com/office/officeart/2009/3/layout/CircleRelationship"/>
    <dgm:cxn modelId="{41D2B7BE-5096-A04D-8B80-79ABDA09CEE0}" type="presParOf" srcId="{A5930E3D-C9BF-D946-8CC1-10419F4003D1}" destId="{CC166D17-DBD2-C04D-9319-7BE094D3F780}" srcOrd="0" destOrd="0" presId="urn:microsoft.com/office/officeart/2009/3/layout/CircleRelationship"/>
    <dgm:cxn modelId="{779A84BE-1F74-0B4D-8A00-7FD440231254}" type="presParOf" srcId="{27FC935E-BCBE-B94E-AA05-4A7D713DFEAA}" destId="{1BF9CE78-88D3-984A-9D59-39D2987E7FBA}" srcOrd="13" destOrd="0" presId="urn:microsoft.com/office/officeart/2009/3/layout/CircleRelationship"/>
    <dgm:cxn modelId="{CE4A475B-A4B9-7F45-9654-A3C25D9946DE}" type="presParOf" srcId="{1BF9CE78-88D3-984A-9D59-39D2987E7FBA}" destId="{1A90F723-C3E7-AE4C-9619-40864A9FB020}"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4F1971-4D4B-6D4C-9051-2043BDA1B36C}"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GB"/>
        </a:p>
      </dgm:t>
    </dgm:pt>
    <dgm:pt modelId="{6DC50A07-04C4-1D4B-A856-3CAD25128718}">
      <dgm:prSet phldrT="[Text]"/>
      <dgm:spPr/>
      <dgm:t>
        <a:bodyPr/>
        <a:lstStyle/>
        <a:p>
          <a:r>
            <a:rPr lang="en-GB" dirty="0"/>
            <a:t>Accuracy</a:t>
          </a:r>
        </a:p>
      </dgm:t>
    </dgm:pt>
    <dgm:pt modelId="{81AA199B-7AF6-BA4B-ACDF-87E8C853FF6F}" type="parTrans" cxnId="{DAF700A5-F2B1-074F-B8F4-ADB9AD980827}">
      <dgm:prSet/>
      <dgm:spPr/>
      <dgm:t>
        <a:bodyPr/>
        <a:lstStyle/>
        <a:p>
          <a:endParaRPr lang="en-GB"/>
        </a:p>
      </dgm:t>
    </dgm:pt>
    <dgm:pt modelId="{BB800E75-FA9C-8140-B84D-211EDE549D93}" type="sibTrans" cxnId="{DAF700A5-F2B1-074F-B8F4-ADB9AD980827}">
      <dgm:prSet/>
      <dgm:spPr/>
      <dgm:t>
        <a:bodyPr/>
        <a:lstStyle/>
        <a:p>
          <a:endParaRPr lang="en-GB"/>
        </a:p>
      </dgm:t>
    </dgm:pt>
    <dgm:pt modelId="{FD02024B-601F-DB47-892D-BF0F446112D3}">
      <dgm:prSet phldrT="[Text]"/>
      <dgm:spPr/>
      <dgm:t>
        <a:bodyPr/>
        <a:lstStyle/>
        <a:p>
          <a:r>
            <a:rPr lang="en-GB" dirty="0"/>
            <a:t>Training time</a:t>
          </a:r>
        </a:p>
      </dgm:t>
    </dgm:pt>
    <dgm:pt modelId="{F532F1CE-FF15-5848-BD2C-82F8D04592F8}" type="parTrans" cxnId="{EF993EEC-9183-954F-88D5-B624DF03F4F2}">
      <dgm:prSet/>
      <dgm:spPr/>
      <dgm:t>
        <a:bodyPr/>
        <a:lstStyle/>
        <a:p>
          <a:endParaRPr lang="en-GB"/>
        </a:p>
      </dgm:t>
    </dgm:pt>
    <dgm:pt modelId="{1EA8BC98-EFA4-B745-8A68-32A7C1027F3F}" type="sibTrans" cxnId="{EF993EEC-9183-954F-88D5-B624DF03F4F2}">
      <dgm:prSet/>
      <dgm:spPr/>
      <dgm:t>
        <a:bodyPr/>
        <a:lstStyle/>
        <a:p>
          <a:endParaRPr lang="en-GB"/>
        </a:p>
      </dgm:t>
    </dgm:pt>
    <dgm:pt modelId="{601D9AB0-7953-2340-BC27-BA25095D1610}">
      <dgm:prSet phldrT="[Text]"/>
      <dgm:spPr/>
      <dgm:t>
        <a:bodyPr/>
        <a:lstStyle/>
        <a:p>
          <a:r>
            <a:rPr lang="en-GB" dirty="0"/>
            <a:t>Linearity</a:t>
          </a:r>
        </a:p>
      </dgm:t>
    </dgm:pt>
    <dgm:pt modelId="{6CD2B613-8D7D-1E4C-A08C-D33229677D01}" type="parTrans" cxnId="{5DD11A79-F633-434B-84AF-CD6A0C60E7C8}">
      <dgm:prSet/>
      <dgm:spPr/>
      <dgm:t>
        <a:bodyPr/>
        <a:lstStyle/>
        <a:p>
          <a:endParaRPr lang="en-GB"/>
        </a:p>
      </dgm:t>
    </dgm:pt>
    <dgm:pt modelId="{E63BBE90-21B9-9E4E-B1E8-32CD12216D29}" type="sibTrans" cxnId="{5DD11A79-F633-434B-84AF-CD6A0C60E7C8}">
      <dgm:prSet/>
      <dgm:spPr/>
      <dgm:t>
        <a:bodyPr/>
        <a:lstStyle/>
        <a:p>
          <a:endParaRPr lang="en-GB"/>
        </a:p>
      </dgm:t>
    </dgm:pt>
    <dgm:pt modelId="{29283226-B750-C241-AA41-6428A570F26B}">
      <dgm:prSet phldrT="[Text]"/>
      <dgm:spPr/>
      <dgm:t>
        <a:bodyPr/>
        <a:lstStyle/>
        <a:p>
          <a:r>
            <a:rPr lang="en-GB" dirty="0"/>
            <a:t>Number of parameters</a:t>
          </a:r>
        </a:p>
      </dgm:t>
    </dgm:pt>
    <dgm:pt modelId="{66452C22-54F5-CC44-B40F-589D4F22F81D}" type="parTrans" cxnId="{400AB6E1-9502-F143-A68F-A89ED6AFC2CD}">
      <dgm:prSet/>
      <dgm:spPr/>
      <dgm:t>
        <a:bodyPr/>
        <a:lstStyle/>
        <a:p>
          <a:endParaRPr lang="en-GB"/>
        </a:p>
      </dgm:t>
    </dgm:pt>
    <dgm:pt modelId="{F7EE7A6E-D25E-D940-B198-999DC53E5AE2}" type="sibTrans" cxnId="{400AB6E1-9502-F143-A68F-A89ED6AFC2CD}">
      <dgm:prSet/>
      <dgm:spPr/>
      <dgm:t>
        <a:bodyPr/>
        <a:lstStyle/>
        <a:p>
          <a:endParaRPr lang="en-GB"/>
        </a:p>
      </dgm:t>
    </dgm:pt>
    <dgm:pt modelId="{C41E260D-E7CA-5F40-BA00-64108D926E24}">
      <dgm:prSet phldrT="[Text]"/>
      <dgm:spPr/>
      <dgm:t>
        <a:bodyPr/>
        <a:lstStyle/>
        <a:p>
          <a:r>
            <a:rPr lang="en-GB" dirty="0"/>
            <a:t>Number of features</a:t>
          </a:r>
        </a:p>
      </dgm:t>
    </dgm:pt>
    <dgm:pt modelId="{92700054-54A2-3040-A56F-2B36BBECBEF1}" type="parTrans" cxnId="{99F90508-B2AC-BF41-B8F3-B95544A7BA20}">
      <dgm:prSet/>
      <dgm:spPr/>
      <dgm:t>
        <a:bodyPr/>
        <a:lstStyle/>
        <a:p>
          <a:endParaRPr lang="en-GB"/>
        </a:p>
      </dgm:t>
    </dgm:pt>
    <dgm:pt modelId="{FAC06210-3F13-7D45-ABEB-4F7AED9C500D}" type="sibTrans" cxnId="{99F90508-B2AC-BF41-B8F3-B95544A7BA20}">
      <dgm:prSet/>
      <dgm:spPr/>
      <dgm:t>
        <a:bodyPr/>
        <a:lstStyle/>
        <a:p>
          <a:endParaRPr lang="en-GB"/>
        </a:p>
      </dgm:t>
    </dgm:pt>
    <dgm:pt modelId="{DE1E192A-9A57-1144-A941-43F8DAC17C92}" type="pres">
      <dgm:prSet presAssocID="{B64F1971-4D4B-6D4C-9051-2043BDA1B36C}" presName="linear" presStyleCnt="0">
        <dgm:presLayoutVars>
          <dgm:animLvl val="lvl"/>
          <dgm:resizeHandles val="exact"/>
        </dgm:presLayoutVars>
      </dgm:prSet>
      <dgm:spPr/>
    </dgm:pt>
    <dgm:pt modelId="{1C5146C6-BD48-CC44-874D-516543CAC6C4}" type="pres">
      <dgm:prSet presAssocID="{6DC50A07-04C4-1D4B-A856-3CAD25128718}" presName="parentText" presStyleLbl="node1" presStyleIdx="0" presStyleCnt="5">
        <dgm:presLayoutVars>
          <dgm:chMax val="0"/>
          <dgm:bulletEnabled val="1"/>
        </dgm:presLayoutVars>
      </dgm:prSet>
      <dgm:spPr/>
    </dgm:pt>
    <dgm:pt modelId="{91571DD8-40DE-5B44-BC01-C74227F3161E}" type="pres">
      <dgm:prSet presAssocID="{BB800E75-FA9C-8140-B84D-211EDE549D93}" presName="spacer" presStyleCnt="0"/>
      <dgm:spPr/>
    </dgm:pt>
    <dgm:pt modelId="{DA9B578A-456F-864E-8A33-ED1F0BAFE642}" type="pres">
      <dgm:prSet presAssocID="{FD02024B-601F-DB47-892D-BF0F446112D3}" presName="parentText" presStyleLbl="node1" presStyleIdx="1" presStyleCnt="5">
        <dgm:presLayoutVars>
          <dgm:chMax val="0"/>
          <dgm:bulletEnabled val="1"/>
        </dgm:presLayoutVars>
      </dgm:prSet>
      <dgm:spPr/>
    </dgm:pt>
    <dgm:pt modelId="{9C7EC2F3-AA51-4848-A2E9-AB135C043661}" type="pres">
      <dgm:prSet presAssocID="{1EA8BC98-EFA4-B745-8A68-32A7C1027F3F}" presName="spacer" presStyleCnt="0"/>
      <dgm:spPr/>
    </dgm:pt>
    <dgm:pt modelId="{56FFC2A3-C086-9243-A1D7-33146DC1D1B4}" type="pres">
      <dgm:prSet presAssocID="{601D9AB0-7953-2340-BC27-BA25095D1610}" presName="parentText" presStyleLbl="node1" presStyleIdx="2" presStyleCnt="5">
        <dgm:presLayoutVars>
          <dgm:chMax val="0"/>
          <dgm:bulletEnabled val="1"/>
        </dgm:presLayoutVars>
      </dgm:prSet>
      <dgm:spPr/>
    </dgm:pt>
    <dgm:pt modelId="{1A90CED0-F1CC-7A4F-B3C8-E97924CA852E}" type="pres">
      <dgm:prSet presAssocID="{E63BBE90-21B9-9E4E-B1E8-32CD12216D29}" presName="spacer" presStyleCnt="0"/>
      <dgm:spPr/>
    </dgm:pt>
    <dgm:pt modelId="{E293F6A5-61F8-E54D-A4C3-9FBC87489249}" type="pres">
      <dgm:prSet presAssocID="{29283226-B750-C241-AA41-6428A570F26B}" presName="parentText" presStyleLbl="node1" presStyleIdx="3" presStyleCnt="5">
        <dgm:presLayoutVars>
          <dgm:chMax val="0"/>
          <dgm:bulletEnabled val="1"/>
        </dgm:presLayoutVars>
      </dgm:prSet>
      <dgm:spPr/>
    </dgm:pt>
    <dgm:pt modelId="{17D71136-0E09-2C47-B225-DDF8AC2C82FD}" type="pres">
      <dgm:prSet presAssocID="{F7EE7A6E-D25E-D940-B198-999DC53E5AE2}" presName="spacer" presStyleCnt="0"/>
      <dgm:spPr/>
    </dgm:pt>
    <dgm:pt modelId="{A0EB1911-61C5-7D47-A573-4B6961E07469}" type="pres">
      <dgm:prSet presAssocID="{C41E260D-E7CA-5F40-BA00-64108D926E24}" presName="parentText" presStyleLbl="node1" presStyleIdx="4" presStyleCnt="5">
        <dgm:presLayoutVars>
          <dgm:chMax val="0"/>
          <dgm:bulletEnabled val="1"/>
        </dgm:presLayoutVars>
      </dgm:prSet>
      <dgm:spPr/>
    </dgm:pt>
  </dgm:ptLst>
  <dgm:cxnLst>
    <dgm:cxn modelId="{99F90508-B2AC-BF41-B8F3-B95544A7BA20}" srcId="{B64F1971-4D4B-6D4C-9051-2043BDA1B36C}" destId="{C41E260D-E7CA-5F40-BA00-64108D926E24}" srcOrd="4" destOrd="0" parTransId="{92700054-54A2-3040-A56F-2B36BBECBEF1}" sibTransId="{FAC06210-3F13-7D45-ABEB-4F7AED9C500D}"/>
    <dgm:cxn modelId="{EBAAE44E-5735-6748-A388-1C55C2194180}" type="presOf" srcId="{601D9AB0-7953-2340-BC27-BA25095D1610}" destId="{56FFC2A3-C086-9243-A1D7-33146DC1D1B4}" srcOrd="0" destOrd="0" presId="urn:microsoft.com/office/officeart/2005/8/layout/vList2"/>
    <dgm:cxn modelId="{A970625A-8DC5-DC46-85C3-C4239B76430C}" type="presOf" srcId="{29283226-B750-C241-AA41-6428A570F26B}" destId="{E293F6A5-61F8-E54D-A4C3-9FBC87489249}" srcOrd="0" destOrd="0" presId="urn:microsoft.com/office/officeart/2005/8/layout/vList2"/>
    <dgm:cxn modelId="{02FC6360-8059-5245-9A60-C975AEFC4EDE}" type="presOf" srcId="{C41E260D-E7CA-5F40-BA00-64108D926E24}" destId="{A0EB1911-61C5-7D47-A573-4B6961E07469}" srcOrd="0" destOrd="0" presId="urn:microsoft.com/office/officeart/2005/8/layout/vList2"/>
    <dgm:cxn modelId="{5DD11A79-F633-434B-84AF-CD6A0C60E7C8}" srcId="{B64F1971-4D4B-6D4C-9051-2043BDA1B36C}" destId="{601D9AB0-7953-2340-BC27-BA25095D1610}" srcOrd="2" destOrd="0" parTransId="{6CD2B613-8D7D-1E4C-A08C-D33229677D01}" sibTransId="{E63BBE90-21B9-9E4E-B1E8-32CD12216D29}"/>
    <dgm:cxn modelId="{C17B8F87-B458-224B-B719-9C0562D44273}" type="presOf" srcId="{FD02024B-601F-DB47-892D-BF0F446112D3}" destId="{DA9B578A-456F-864E-8A33-ED1F0BAFE642}" srcOrd="0" destOrd="0" presId="urn:microsoft.com/office/officeart/2005/8/layout/vList2"/>
    <dgm:cxn modelId="{DAF700A5-F2B1-074F-B8F4-ADB9AD980827}" srcId="{B64F1971-4D4B-6D4C-9051-2043BDA1B36C}" destId="{6DC50A07-04C4-1D4B-A856-3CAD25128718}" srcOrd="0" destOrd="0" parTransId="{81AA199B-7AF6-BA4B-ACDF-87E8C853FF6F}" sibTransId="{BB800E75-FA9C-8140-B84D-211EDE549D93}"/>
    <dgm:cxn modelId="{6486ECE0-52A7-7248-A67E-2C062197BD5D}" type="presOf" srcId="{6DC50A07-04C4-1D4B-A856-3CAD25128718}" destId="{1C5146C6-BD48-CC44-874D-516543CAC6C4}" srcOrd="0" destOrd="0" presId="urn:microsoft.com/office/officeart/2005/8/layout/vList2"/>
    <dgm:cxn modelId="{400AB6E1-9502-F143-A68F-A89ED6AFC2CD}" srcId="{B64F1971-4D4B-6D4C-9051-2043BDA1B36C}" destId="{29283226-B750-C241-AA41-6428A570F26B}" srcOrd="3" destOrd="0" parTransId="{66452C22-54F5-CC44-B40F-589D4F22F81D}" sibTransId="{F7EE7A6E-D25E-D940-B198-999DC53E5AE2}"/>
    <dgm:cxn modelId="{FB4A51EB-A20B-7843-899C-E49A95163335}" type="presOf" srcId="{B64F1971-4D4B-6D4C-9051-2043BDA1B36C}" destId="{DE1E192A-9A57-1144-A941-43F8DAC17C92}" srcOrd="0" destOrd="0" presId="urn:microsoft.com/office/officeart/2005/8/layout/vList2"/>
    <dgm:cxn modelId="{EF993EEC-9183-954F-88D5-B624DF03F4F2}" srcId="{B64F1971-4D4B-6D4C-9051-2043BDA1B36C}" destId="{FD02024B-601F-DB47-892D-BF0F446112D3}" srcOrd="1" destOrd="0" parTransId="{F532F1CE-FF15-5848-BD2C-82F8D04592F8}" sibTransId="{1EA8BC98-EFA4-B745-8A68-32A7C1027F3F}"/>
    <dgm:cxn modelId="{16B02EE0-79CC-7347-8CAB-BEB8AB0B5AA2}" type="presParOf" srcId="{DE1E192A-9A57-1144-A941-43F8DAC17C92}" destId="{1C5146C6-BD48-CC44-874D-516543CAC6C4}" srcOrd="0" destOrd="0" presId="urn:microsoft.com/office/officeart/2005/8/layout/vList2"/>
    <dgm:cxn modelId="{53BBD112-BB9D-4A4F-A1DF-332A9C524933}" type="presParOf" srcId="{DE1E192A-9A57-1144-A941-43F8DAC17C92}" destId="{91571DD8-40DE-5B44-BC01-C74227F3161E}" srcOrd="1" destOrd="0" presId="urn:microsoft.com/office/officeart/2005/8/layout/vList2"/>
    <dgm:cxn modelId="{4970642F-CD33-084C-9B92-B955053AFBDF}" type="presParOf" srcId="{DE1E192A-9A57-1144-A941-43F8DAC17C92}" destId="{DA9B578A-456F-864E-8A33-ED1F0BAFE642}" srcOrd="2" destOrd="0" presId="urn:microsoft.com/office/officeart/2005/8/layout/vList2"/>
    <dgm:cxn modelId="{CB066FF1-F215-194C-98CC-F2629B6077BA}" type="presParOf" srcId="{DE1E192A-9A57-1144-A941-43F8DAC17C92}" destId="{9C7EC2F3-AA51-4848-A2E9-AB135C043661}" srcOrd="3" destOrd="0" presId="urn:microsoft.com/office/officeart/2005/8/layout/vList2"/>
    <dgm:cxn modelId="{4E88BFC8-07BE-E640-A68F-5B9F58CF6CC3}" type="presParOf" srcId="{DE1E192A-9A57-1144-A941-43F8DAC17C92}" destId="{56FFC2A3-C086-9243-A1D7-33146DC1D1B4}" srcOrd="4" destOrd="0" presId="urn:microsoft.com/office/officeart/2005/8/layout/vList2"/>
    <dgm:cxn modelId="{E9006B00-91C9-874E-B22F-667EB32F7C9E}" type="presParOf" srcId="{DE1E192A-9A57-1144-A941-43F8DAC17C92}" destId="{1A90CED0-F1CC-7A4F-B3C8-E97924CA852E}" srcOrd="5" destOrd="0" presId="urn:microsoft.com/office/officeart/2005/8/layout/vList2"/>
    <dgm:cxn modelId="{D877C8A2-1B0C-A149-A870-B9E9BD13FA68}" type="presParOf" srcId="{DE1E192A-9A57-1144-A941-43F8DAC17C92}" destId="{E293F6A5-61F8-E54D-A4C3-9FBC87489249}" srcOrd="6" destOrd="0" presId="urn:microsoft.com/office/officeart/2005/8/layout/vList2"/>
    <dgm:cxn modelId="{047E4AA5-119B-3442-B117-D6FE559E4527}" type="presParOf" srcId="{DE1E192A-9A57-1144-A941-43F8DAC17C92}" destId="{17D71136-0E09-2C47-B225-DDF8AC2C82FD}" srcOrd="7" destOrd="0" presId="urn:microsoft.com/office/officeart/2005/8/layout/vList2"/>
    <dgm:cxn modelId="{71E569A9-2AA3-1A4F-B8F2-4485B3BDE062}" type="presParOf" srcId="{DE1E192A-9A57-1144-A941-43F8DAC17C92}" destId="{A0EB1911-61C5-7D47-A573-4B6961E074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7D63C-DD2D-4EDA-A4A4-7FBFF5837A3D}">
      <dsp:nvSpPr>
        <dsp:cNvPr id="0" name=""/>
        <dsp:cNvSpPr/>
      </dsp:nvSpPr>
      <dsp:spPr>
        <a:xfrm>
          <a:off x="2892866" y="2116"/>
          <a:ext cx="1560318" cy="101420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Business Understanding</a:t>
          </a:r>
        </a:p>
      </dsp:txBody>
      <dsp:txXfrm>
        <a:off x="2942376" y="51626"/>
        <a:ext cx="1461298" cy="915187"/>
      </dsp:txXfrm>
    </dsp:sp>
    <dsp:sp modelId="{4A358501-E99D-4149-BD1C-378D50BF4C0D}">
      <dsp:nvSpPr>
        <dsp:cNvPr id="0" name=""/>
        <dsp:cNvSpPr/>
      </dsp:nvSpPr>
      <dsp:spPr>
        <a:xfrm>
          <a:off x="1283348" y="509220"/>
          <a:ext cx="4779355" cy="4779355"/>
        </a:xfrm>
        <a:custGeom>
          <a:avLst/>
          <a:gdLst/>
          <a:ahLst/>
          <a:cxnLst/>
          <a:rect l="0" t="0" r="0" b="0"/>
          <a:pathLst>
            <a:path>
              <a:moveTo>
                <a:pt x="3366166" y="208616"/>
              </a:moveTo>
              <a:arcTo wR="2389677" hR="2389677" stAng="17647121" swAng="924160"/>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CC843C9-1F0A-4C60-BDF4-DE0ECDAD2E51}">
      <dsp:nvSpPr>
        <dsp:cNvPr id="0" name=""/>
        <dsp:cNvSpPr/>
      </dsp:nvSpPr>
      <dsp:spPr>
        <a:xfrm>
          <a:off x="4962388" y="1196955"/>
          <a:ext cx="1560318" cy="101420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Data Understanding</a:t>
          </a:r>
        </a:p>
      </dsp:txBody>
      <dsp:txXfrm>
        <a:off x="5011898" y="1246465"/>
        <a:ext cx="1461298" cy="915187"/>
      </dsp:txXfrm>
    </dsp:sp>
    <dsp:sp modelId="{C01EACD8-2E71-4422-8135-CFB0718099B0}">
      <dsp:nvSpPr>
        <dsp:cNvPr id="0" name=""/>
        <dsp:cNvSpPr/>
      </dsp:nvSpPr>
      <dsp:spPr>
        <a:xfrm>
          <a:off x="1283348" y="509220"/>
          <a:ext cx="4779355" cy="4779355"/>
        </a:xfrm>
        <a:custGeom>
          <a:avLst/>
          <a:gdLst/>
          <a:ahLst/>
          <a:cxnLst/>
          <a:rect l="0" t="0" r="0" b="0"/>
          <a:pathLst>
            <a:path>
              <a:moveTo>
                <a:pt x="4742101" y="1969368"/>
              </a:moveTo>
              <a:arcTo wR="2389677" hR="2389677" stAng="20992189" swAng="1215622"/>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F8E871F-F535-4046-857B-687C35D7EDFD}">
      <dsp:nvSpPr>
        <dsp:cNvPr id="0" name=""/>
        <dsp:cNvSpPr/>
      </dsp:nvSpPr>
      <dsp:spPr>
        <a:xfrm>
          <a:off x="4962388" y="3586633"/>
          <a:ext cx="1560318" cy="101420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Data Preparation</a:t>
          </a:r>
        </a:p>
      </dsp:txBody>
      <dsp:txXfrm>
        <a:off x="5011898" y="3636143"/>
        <a:ext cx="1461298" cy="915187"/>
      </dsp:txXfrm>
    </dsp:sp>
    <dsp:sp modelId="{DE04B3A6-EF1E-4D99-80A4-55CB5D7E6644}">
      <dsp:nvSpPr>
        <dsp:cNvPr id="0" name=""/>
        <dsp:cNvSpPr/>
      </dsp:nvSpPr>
      <dsp:spPr>
        <a:xfrm>
          <a:off x="1283348" y="509220"/>
          <a:ext cx="4779355" cy="4779355"/>
        </a:xfrm>
        <a:custGeom>
          <a:avLst/>
          <a:gdLst/>
          <a:ahLst/>
          <a:cxnLst/>
          <a:rect l="0" t="0" r="0" b="0"/>
          <a:pathLst>
            <a:path>
              <a:moveTo>
                <a:pt x="3910386" y="4233045"/>
              </a:moveTo>
              <a:arcTo wR="2389677" hR="2389677" stAng="3028720" swAng="924160"/>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0152E4C-AB62-4202-AA9C-E91A28D4A0FA}">
      <dsp:nvSpPr>
        <dsp:cNvPr id="0" name=""/>
        <dsp:cNvSpPr/>
      </dsp:nvSpPr>
      <dsp:spPr>
        <a:xfrm>
          <a:off x="2892866" y="4781472"/>
          <a:ext cx="1560318" cy="101420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Modelling</a:t>
          </a:r>
        </a:p>
      </dsp:txBody>
      <dsp:txXfrm>
        <a:off x="2942376" y="4830982"/>
        <a:ext cx="1461298" cy="915187"/>
      </dsp:txXfrm>
    </dsp:sp>
    <dsp:sp modelId="{E101EA9B-F508-4A4F-8637-BECD68265311}">
      <dsp:nvSpPr>
        <dsp:cNvPr id="0" name=""/>
        <dsp:cNvSpPr/>
      </dsp:nvSpPr>
      <dsp:spPr>
        <a:xfrm>
          <a:off x="1283348" y="509220"/>
          <a:ext cx="4779355" cy="4779355"/>
        </a:xfrm>
        <a:custGeom>
          <a:avLst/>
          <a:gdLst/>
          <a:ahLst/>
          <a:cxnLst/>
          <a:rect l="0" t="0" r="0" b="0"/>
          <a:pathLst>
            <a:path>
              <a:moveTo>
                <a:pt x="1413188" y="4570738"/>
              </a:moveTo>
              <a:arcTo wR="2389677" hR="2389677" stAng="6847121" swAng="92416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986D3D6-7F2B-4D09-B957-1AC7B7A5FEC3}">
      <dsp:nvSpPr>
        <dsp:cNvPr id="0" name=""/>
        <dsp:cNvSpPr/>
      </dsp:nvSpPr>
      <dsp:spPr>
        <a:xfrm>
          <a:off x="823345" y="3586633"/>
          <a:ext cx="1560318" cy="101420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Evaluation</a:t>
          </a:r>
        </a:p>
      </dsp:txBody>
      <dsp:txXfrm>
        <a:off x="872855" y="3636143"/>
        <a:ext cx="1461298" cy="915187"/>
      </dsp:txXfrm>
    </dsp:sp>
    <dsp:sp modelId="{3E3D7473-E5B1-4642-8C4A-929E68A25D45}">
      <dsp:nvSpPr>
        <dsp:cNvPr id="0" name=""/>
        <dsp:cNvSpPr/>
      </dsp:nvSpPr>
      <dsp:spPr>
        <a:xfrm>
          <a:off x="1283348" y="509220"/>
          <a:ext cx="4779355" cy="4779355"/>
        </a:xfrm>
        <a:custGeom>
          <a:avLst/>
          <a:gdLst/>
          <a:ahLst/>
          <a:cxnLst/>
          <a:rect l="0" t="0" r="0" b="0"/>
          <a:pathLst>
            <a:path>
              <a:moveTo>
                <a:pt x="37253" y="2809987"/>
              </a:moveTo>
              <a:arcTo wR="2389677" hR="2389677" stAng="10192189" swAng="1215622"/>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2C880E9-09C3-4179-B6B1-79E575AF48D5}">
      <dsp:nvSpPr>
        <dsp:cNvPr id="0" name=""/>
        <dsp:cNvSpPr/>
      </dsp:nvSpPr>
      <dsp:spPr>
        <a:xfrm>
          <a:off x="823345" y="1196955"/>
          <a:ext cx="1560318" cy="101420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Deployment</a:t>
          </a:r>
        </a:p>
      </dsp:txBody>
      <dsp:txXfrm>
        <a:off x="872855" y="1246465"/>
        <a:ext cx="1461298" cy="915187"/>
      </dsp:txXfrm>
    </dsp:sp>
    <dsp:sp modelId="{A97829DC-E0AF-42D1-8C75-1588676245A1}">
      <dsp:nvSpPr>
        <dsp:cNvPr id="0" name=""/>
        <dsp:cNvSpPr/>
      </dsp:nvSpPr>
      <dsp:spPr>
        <a:xfrm>
          <a:off x="1283348" y="509220"/>
          <a:ext cx="4779355" cy="4779355"/>
        </a:xfrm>
        <a:custGeom>
          <a:avLst/>
          <a:gdLst/>
          <a:ahLst/>
          <a:cxnLst/>
          <a:rect l="0" t="0" r="0" b="0"/>
          <a:pathLst>
            <a:path>
              <a:moveTo>
                <a:pt x="868969" y="546309"/>
              </a:moveTo>
              <a:arcTo wR="2389677" hR="2389677" stAng="13828720" swAng="924160"/>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1413A-AE66-F841-B61C-EBD677935DB8}">
      <dsp:nvSpPr>
        <dsp:cNvPr id="0" name=""/>
        <dsp:cNvSpPr/>
      </dsp:nvSpPr>
      <dsp:spPr>
        <a:xfrm>
          <a:off x="0" y="592358"/>
          <a:ext cx="7114446" cy="1814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a:t>When we build a model, we are trying to create a model that is a perfect fit to the population </a:t>
          </a:r>
        </a:p>
      </dsp:txBody>
      <dsp:txXfrm>
        <a:off x="88585" y="680943"/>
        <a:ext cx="6937276" cy="1637500"/>
      </dsp:txXfrm>
    </dsp:sp>
    <dsp:sp modelId="{A59EF9C7-E093-4C4B-882C-0D0EAFEC6421}">
      <dsp:nvSpPr>
        <dsp:cNvPr id="0" name=""/>
        <dsp:cNvSpPr/>
      </dsp:nvSpPr>
      <dsp:spPr>
        <a:xfrm>
          <a:off x="0" y="2502068"/>
          <a:ext cx="7114446" cy="1814670"/>
        </a:xfrm>
        <a:prstGeom prst="roundRect">
          <a:avLst/>
        </a:prstGeom>
        <a:solidFill>
          <a:schemeClr val="accent4">
            <a:hueOff val="-17635876"/>
            <a:satOff val="-6763"/>
            <a:lumOff val="9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kern="1200"/>
            <a:t>Typically there is error in the model and that error can be due to two broad categories:</a:t>
          </a:r>
          <a:endParaRPr lang="en-GB" sz="3300" kern="1200" dirty="0"/>
        </a:p>
      </dsp:txBody>
      <dsp:txXfrm>
        <a:off x="88585" y="2590653"/>
        <a:ext cx="6937276" cy="1637500"/>
      </dsp:txXfrm>
    </dsp:sp>
    <dsp:sp modelId="{CEE8A4B6-EAD5-0146-B5F2-08754596CDDB}">
      <dsp:nvSpPr>
        <dsp:cNvPr id="0" name=""/>
        <dsp:cNvSpPr/>
      </dsp:nvSpPr>
      <dsp:spPr>
        <a:xfrm>
          <a:off x="0" y="4316738"/>
          <a:ext cx="7114446" cy="905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884"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GB" sz="2600" kern="1200"/>
            <a:t>Irreducible error </a:t>
          </a:r>
          <a:endParaRPr lang="en-GB" sz="2600" kern="1200" dirty="0"/>
        </a:p>
        <a:p>
          <a:pPr marL="228600" lvl="1" indent="-228600" algn="l" defTabSz="1155700">
            <a:lnSpc>
              <a:spcPct val="90000"/>
            </a:lnSpc>
            <a:spcBef>
              <a:spcPct val="0"/>
            </a:spcBef>
            <a:spcAft>
              <a:spcPct val="20000"/>
            </a:spcAft>
            <a:buChar char="•"/>
          </a:pPr>
          <a:r>
            <a:rPr lang="en-GB" sz="2600" kern="1200" dirty="0"/>
            <a:t>Reducible error</a:t>
          </a:r>
        </a:p>
      </dsp:txBody>
      <dsp:txXfrm>
        <a:off x="0" y="4316738"/>
        <a:ext cx="7114446" cy="905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818B4-27F7-0648-B8BC-1DBA5E42F8CC}">
      <dsp:nvSpPr>
        <dsp:cNvPr id="0" name=""/>
        <dsp:cNvSpPr/>
      </dsp:nvSpPr>
      <dsp:spPr>
        <a:xfrm>
          <a:off x="2017947" y="1033339"/>
          <a:ext cx="3031764" cy="303228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Types of Algorithms</a:t>
          </a:r>
        </a:p>
      </dsp:txBody>
      <dsp:txXfrm>
        <a:off x="2461939" y="1477407"/>
        <a:ext cx="2143780" cy="2144150"/>
      </dsp:txXfrm>
    </dsp:sp>
    <dsp:sp modelId="{ADC76F82-DD3F-5F4B-9F2D-4DF3540444BA}">
      <dsp:nvSpPr>
        <dsp:cNvPr id="0" name=""/>
        <dsp:cNvSpPr/>
      </dsp:nvSpPr>
      <dsp:spPr>
        <a:xfrm>
          <a:off x="2950176" y="3840209"/>
          <a:ext cx="244406" cy="24438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8D3F860-87CD-0E4C-B83C-28B9A80A75A7}">
      <dsp:nvSpPr>
        <dsp:cNvPr id="0" name=""/>
        <dsp:cNvSpPr/>
      </dsp:nvSpPr>
      <dsp:spPr>
        <a:xfrm>
          <a:off x="5244988" y="2263919"/>
          <a:ext cx="244406" cy="24438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40AE4EC-ED70-3B49-A42B-85B0575A1308}">
      <dsp:nvSpPr>
        <dsp:cNvPr id="0" name=""/>
        <dsp:cNvSpPr/>
      </dsp:nvSpPr>
      <dsp:spPr>
        <a:xfrm>
          <a:off x="4077059" y="4100305"/>
          <a:ext cx="337070" cy="33758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AF9CA7F-9207-FC46-9838-16CD5059E1A4}">
      <dsp:nvSpPr>
        <dsp:cNvPr id="0" name=""/>
        <dsp:cNvSpPr/>
      </dsp:nvSpPr>
      <dsp:spPr>
        <a:xfrm>
          <a:off x="3018585" y="1374173"/>
          <a:ext cx="244406" cy="24438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D9537BE-8FAC-A74E-AFC7-A8B1500AC742}">
      <dsp:nvSpPr>
        <dsp:cNvPr id="0" name=""/>
        <dsp:cNvSpPr/>
      </dsp:nvSpPr>
      <dsp:spPr>
        <a:xfrm>
          <a:off x="2249294" y="2772731"/>
          <a:ext cx="244406" cy="24438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DA4B201-8058-1041-A4E7-D28171D3D6AE}">
      <dsp:nvSpPr>
        <dsp:cNvPr id="0" name=""/>
        <dsp:cNvSpPr/>
      </dsp:nvSpPr>
      <dsp:spPr>
        <a:xfrm>
          <a:off x="1070171" y="1580625"/>
          <a:ext cx="1232606" cy="123274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Linear Regression</a:t>
          </a:r>
        </a:p>
      </dsp:txBody>
      <dsp:txXfrm>
        <a:off x="1250682" y="1761156"/>
        <a:ext cx="871584" cy="871684"/>
      </dsp:txXfrm>
    </dsp:sp>
    <dsp:sp modelId="{FA52DF05-C8CA-A747-A5BA-6492B017E504}">
      <dsp:nvSpPr>
        <dsp:cNvPr id="0" name=""/>
        <dsp:cNvSpPr/>
      </dsp:nvSpPr>
      <dsp:spPr>
        <a:xfrm>
          <a:off x="3407273" y="1385011"/>
          <a:ext cx="337070" cy="337582"/>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B94A2D1-3B19-BF4B-8A9A-5C46FCA6082C}">
      <dsp:nvSpPr>
        <dsp:cNvPr id="0" name=""/>
        <dsp:cNvSpPr/>
      </dsp:nvSpPr>
      <dsp:spPr>
        <a:xfrm>
          <a:off x="1186466" y="3174255"/>
          <a:ext cx="609462" cy="609600"/>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E9F5FE6-D8E6-6D42-BFF4-73A653F2CA58}">
      <dsp:nvSpPr>
        <dsp:cNvPr id="0" name=""/>
        <dsp:cNvSpPr/>
      </dsp:nvSpPr>
      <dsp:spPr>
        <a:xfrm>
          <a:off x="5361284" y="1000827"/>
          <a:ext cx="1232606" cy="123274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Logistic Regression</a:t>
          </a:r>
        </a:p>
      </dsp:txBody>
      <dsp:txXfrm>
        <a:off x="5541795" y="1181358"/>
        <a:ext cx="871584" cy="871684"/>
      </dsp:txXfrm>
    </dsp:sp>
    <dsp:sp modelId="{97235AEB-CDD8-A24B-A4CF-DA2A197A017E}">
      <dsp:nvSpPr>
        <dsp:cNvPr id="0" name=""/>
        <dsp:cNvSpPr/>
      </dsp:nvSpPr>
      <dsp:spPr>
        <a:xfrm>
          <a:off x="4810902" y="1851558"/>
          <a:ext cx="337070" cy="337582"/>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0FED64E-0205-E54B-835B-40D9E10D85F5}">
      <dsp:nvSpPr>
        <dsp:cNvPr id="0" name=""/>
        <dsp:cNvSpPr/>
      </dsp:nvSpPr>
      <dsp:spPr>
        <a:xfrm>
          <a:off x="954497" y="3899814"/>
          <a:ext cx="244406" cy="24438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4E6C107-422C-CB44-9326-B9BB7D3D7DF8}">
      <dsp:nvSpPr>
        <dsp:cNvPr id="0" name=""/>
        <dsp:cNvSpPr/>
      </dsp:nvSpPr>
      <dsp:spPr>
        <a:xfrm>
          <a:off x="3389859" y="3551936"/>
          <a:ext cx="244406" cy="24438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ED5EC5E-558B-C64F-90E9-E3F206064362}">
      <dsp:nvSpPr>
        <dsp:cNvPr id="0" name=""/>
        <dsp:cNvSpPr/>
      </dsp:nvSpPr>
      <dsp:spPr>
        <a:xfrm>
          <a:off x="5940895" y="3130905"/>
          <a:ext cx="1232606" cy="1232746"/>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K-means</a:t>
          </a:r>
        </a:p>
      </dsp:txBody>
      <dsp:txXfrm>
        <a:off x="6121406" y="3311436"/>
        <a:ext cx="871584" cy="871684"/>
      </dsp:txXfrm>
    </dsp:sp>
    <dsp:sp modelId="{C5F03FB1-06EB-9E45-B6B0-D2A0759492BA}">
      <dsp:nvSpPr>
        <dsp:cNvPr id="0" name=""/>
        <dsp:cNvSpPr/>
      </dsp:nvSpPr>
      <dsp:spPr>
        <a:xfrm>
          <a:off x="5593253" y="3088098"/>
          <a:ext cx="244406" cy="24438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6D8F5CB-6F49-404B-B835-67CF8A5CD7ED}">
      <dsp:nvSpPr>
        <dsp:cNvPr id="0" name=""/>
        <dsp:cNvSpPr/>
      </dsp:nvSpPr>
      <dsp:spPr>
        <a:xfrm>
          <a:off x="2402904" y="4185920"/>
          <a:ext cx="1232606" cy="1232746"/>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KNN</a:t>
          </a:r>
        </a:p>
      </dsp:txBody>
      <dsp:txXfrm>
        <a:off x="2583415" y="4366451"/>
        <a:ext cx="871584" cy="871684"/>
      </dsp:txXfrm>
    </dsp:sp>
    <dsp:sp modelId="{5524F3AE-F10F-B747-9550-0460531D754E}">
      <dsp:nvSpPr>
        <dsp:cNvPr id="0" name=""/>
        <dsp:cNvSpPr/>
      </dsp:nvSpPr>
      <dsp:spPr>
        <a:xfrm>
          <a:off x="3503667" y="4144196"/>
          <a:ext cx="244406" cy="24438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7DECE05-6B61-A244-A8FC-621CFE7E4DB1}">
      <dsp:nvSpPr>
        <dsp:cNvPr id="0" name=""/>
        <dsp:cNvSpPr/>
      </dsp:nvSpPr>
      <dsp:spPr>
        <a:xfrm>
          <a:off x="3578295" y="0"/>
          <a:ext cx="1232606" cy="1232746"/>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Support Vector Machines</a:t>
          </a:r>
        </a:p>
      </dsp:txBody>
      <dsp:txXfrm>
        <a:off x="3758806" y="180531"/>
        <a:ext cx="871584" cy="871684"/>
      </dsp:txXfrm>
    </dsp:sp>
    <dsp:sp modelId="{010B261D-855B-FB4A-A92A-1F2D09111432}">
      <dsp:nvSpPr>
        <dsp:cNvPr id="0" name=""/>
        <dsp:cNvSpPr/>
      </dsp:nvSpPr>
      <dsp:spPr>
        <a:xfrm>
          <a:off x="2058371" y="1336243"/>
          <a:ext cx="244406" cy="24438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E35BD5D-5DA7-7244-90AB-AB72275A9B42}">
      <dsp:nvSpPr>
        <dsp:cNvPr id="0" name=""/>
        <dsp:cNvSpPr/>
      </dsp:nvSpPr>
      <dsp:spPr>
        <a:xfrm>
          <a:off x="4904187" y="303445"/>
          <a:ext cx="244406" cy="24438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818B4-27F7-0648-B8BC-1DBA5E42F8CC}">
      <dsp:nvSpPr>
        <dsp:cNvPr id="0" name=""/>
        <dsp:cNvSpPr/>
      </dsp:nvSpPr>
      <dsp:spPr>
        <a:xfrm>
          <a:off x="1532940" y="355685"/>
          <a:ext cx="4370425" cy="437033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Types of Algorithms</a:t>
          </a:r>
        </a:p>
      </dsp:txBody>
      <dsp:txXfrm>
        <a:off x="2172974" y="995705"/>
        <a:ext cx="3090357" cy="3090291"/>
      </dsp:txXfrm>
    </dsp:sp>
    <dsp:sp modelId="{7E6888B2-710B-394E-859F-6779AC1EAA77}">
      <dsp:nvSpPr>
        <dsp:cNvPr id="0" name=""/>
        <dsp:cNvSpPr/>
      </dsp:nvSpPr>
      <dsp:spPr>
        <a:xfrm>
          <a:off x="4026611" y="156569"/>
          <a:ext cx="486054" cy="48604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C76F82-DD3F-5F4B-9F2D-4DF3540444BA}">
      <dsp:nvSpPr>
        <dsp:cNvPr id="0" name=""/>
        <dsp:cNvSpPr/>
      </dsp:nvSpPr>
      <dsp:spPr>
        <a:xfrm>
          <a:off x="2875686" y="4401305"/>
          <a:ext cx="351942" cy="35228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8D3F860-87CD-0E4C-B83C-28B9A80A75A7}">
      <dsp:nvSpPr>
        <dsp:cNvPr id="0" name=""/>
        <dsp:cNvSpPr/>
      </dsp:nvSpPr>
      <dsp:spPr>
        <a:xfrm>
          <a:off x="6184595" y="2129345"/>
          <a:ext cx="351942" cy="35228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40AE4EC-ED70-3B49-A42B-85B0575A1308}">
      <dsp:nvSpPr>
        <dsp:cNvPr id="0" name=""/>
        <dsp:cNvSpPr/>
      </dsp:nvSpPr>
      <dsp:spPr>
        <a:xfrm>
          <a:off x="4500473" y="4776051"/>
          <a:ext cx="486054" cy="48604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AF9CA7F-9207-FC46-9838-16CD5059E1A4}">
      <dsp:nvSpPr>
        <dsp:cNvPr id="0" name=""/>
        <dsp:cNvSpPr/>
      </dsp:nvSpPr>
      <dsp:spPr>
        <a:xfrm>
          <a:off x="2975660" y="847347"/>
          <a:ext cx="351942" cy="35228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D9537BE-8FAC-A74E-AFC7-A8B1500AC742}">
      <dsp:nvSpPr>
        <dsp:cNvPr id="0" name=""/>
        <dsp:cNvSpPr/>
      </dsp:nvSpPr>
      <dsp:spPr>
        <a:xfrm>
          <a:off x="1866188" y="2862499"/>
          <a:ext cx="351942" cy="35228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F0FF083-F0AB-A84E-B48E-5115A094D2C0}">
      <dsp:nvSpPr>
        <dsp:cNvPr id="0" name=""/>
        <dsp:cNvSpPr/>
      </dsp:nvSpPr>
      <dsp:spPr>
        <a:xfrm>
          <a:off x="167436" y="1144489"/>
          <a:ext cx="1776780" cy="177621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Random Forest</a:t>
          </a:r>
        </a:p>
      </dsp:txBody>
      <dsp:txXfrm>
        <a:off x="427639" y="1404609"/>
        <a:ext cx="1256374" cy="1255973"/>
      </dsp:txXfrm>
    </dsp:sp>
    <dsp:sp modelId="{71CC6EB1-A2AA-0846-B081-13903387D690}">
      <dsp:nvSpPr>
        <dsp:cNvPr id="0" name=""/>
        <dsp:cNvSpPr/>
      </dsp:nvSpPr>
      <dsp:spPr>
        <a:xfrm>
          <a:off x="3534867" y="862664"/>
          <a:ext cx="486054" cy="486046"/>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A249A05-7AAE-4349-BCF7-A53D28C63795}">
      <dsp:nvSpPr>
        <dsp:cNvPr id="0" name=""/>
        <dsp:cNvSpPr/>
      </dsp:nvSpPr>
      <dsp:spPr>
        <a:xfrm>
          <a:off x="334060" y="3441466"/>
          <a:ext cx="878636" cy="87866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8407520-6B16-6146-A3E3-F032EB9DBF1B}">
      <dsp:nvSpPr>
        <dsp:cNvPr id="0" name=""/>
        <dsp:cNvSpPr/>
      </dsp:nvSpPr>
      <dsp:spPr>
        <a:xfrm>
          <a:off x="6351219" y="308714"/>
          <a:ext cx="1776780" cy="1776213"/>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Neural networks</a:t>
          </a:r>
        </a:p>
      </dsp:txBody>
      <dsp:txXfrm>
        <a:off x="6611422" y="568834"/>
        <a:ext cx="1256374" cy="1255973"/>
      </dsp:txXfrm>
    </dsp:sp>
    <dsp:sp modelId="{17C7AE59-B517-3F40-9DC5-39ACDAF25389}">
      <dsp:nvSpPr>
        <dsp:cNvPr id="0" name=""/>
        <dsp:cNvSpPr/>
      </dsp:nvSpPr>
      <dsp:spPr>
        <a:xfrm>
          <a:off x="5558739" y="1535062"/>
          <a:ext cx="486054" cy="486046"/>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166D17-DBD2-C04D-9319-7BE094D3F780}">
      <dsp:nvSpPr>
        <dsp:cNvPr id="0" name=""/>
        <dsp:cNvSpPr/>
      </dsp:nvSpPr>
      <dsp:spPr>
        <a:xfrm>
          <a:off x="0" y="4487078"/>
          <a:ext cx="351942" cy="35228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A90F723-C3E7-AE4C-9619-40864A9FB020}">
      <dsp:nvSpPr>
        <dsp:cNvPr id="0" name=""/>
        <dsp:cNvSpPr/>
      </dsp:nvSpPr>
      <dsp:spPr>
        <a:xfrm>
          <a:off x="3509670" y="3985715"/>
          <a:ext cx="351942" cy="35228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146C6-BD48-CC44-874D-516543CAC6C4}">
      <dsp:nvSpPr>
        <dsp:cNvPr id="0" name=""/>
        <dsp:cNvSpPr/>
      </dsp:nvSpPr>
      <dsp:spPr>
        <a:xfrm>
          <a:off x="0" y="113490"/>
          <a:ext cx="7148952" cy="10793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dirty="0"/>
            <a:t>Accuracy</a:t>
          </a:r>
        </a:p>
      </dsp:txBody>
      <dsp:txXfrm>
        <a:off x="52688" y="166178"/>
        <a:ext cx="7043576" cy="973949"/>
      </dsp:txXfrm>
    </dsp:sp>
    <dsp:sp modelId="{DA9B578A-456F-864E-8A33-ED1F0BAFE642}">
      <dsp:nvSpPr>
        <dsp:cNvPr id="0" name=""/>
        <dsp:cNvSpPr/>
      </dsp:nvSpPr>
      <dsp:spPr>
        <a:xfrm>
          <a:off x="0" y="1322415"/>
          <a:ext cx="7148952" cy="10793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dirty="0"/>
            <a:t>Training time</a:t>
          </a:r>
        </a:p>
      </dsp:txBody>
      <dsp:txXfrm>
        <a:off x="52688" y="1375103"/>
        <a:ext cx="7043576" cy="973949"/>
      </dsp:txXfrm>
    </dsp:sp>
    <dsp:sp modelId="{56FFC2A3-C086-9243-A1D7-33146DC1D1B4}">
      <dsp:nvSpPr>
        <dsp:cNvPr id="0" name=""/>
        <dsp:cNvSpPr/>
      </dsp:nvSpPr>
      <dsp:spPr>
        <a:xfrm>
          <a:off x="0" y="2531340"/>
          <a:ext cx="7148952" cy="10793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dirty="0"/>
            <a:t>Linearity</a:t>
          </a:r>
        </a:p>
      </dsp:txBody>
      <dsp:txXfrm>
        <a:off x="52688" y="2584028"/>
        <a:ext cx="7043576" cy="973949"/>
      </dsp:txXfrm>
    </dsp:sp>
    <dsp:sp modelId="{E293F6A5-61F8-E54D-A4C3-9FBC87489249}">
      <dsp:nvSpPr>
        <dsp:cNvPr id="0" name=""/>
        <dsp:cNvSpPr/>
      </dsp:nvSpPr>
      <dsp:spPr>
        <a:xfrm>
          <a:off x="0" y="3740265"/>
          <a:ext cx="7148952" cy="10793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dirty="0"/>
            <a:t>Number of parameters</a:t>
          </a:r>
        </a:p>
      </dsp:txBody>
      <dsp:txXfrm>
        <a:off x="52688" y="3792953"/>
        <a:ext cx="7043576" cy="973949"/>
      </dsp:txXfrm>
    </dsp:sp>
    <dsp:sp modelId="{A0EB1911-61C5-7D47-A573-4B6961E07469}">
      <dsp:nvSpPr>
        <dsp:cNvPr id="0" name=""/>
        <dsp:cNvSpPr/>
      </dsp:nvSpPr>
      <dsp:spPr>
        <a:xfrm>
          <a:off x="0" y="4949190"/>
          <a:ext cx="7148952" cy="107932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dirty="0"/>
            <a:t>Number of features</a:t>
          </a:r>
        </a:p>
      </dsp:txBody>
      <dsp:txXfrm>
        <a:off x="52688" y="5001878"/>
        <a:ext cx="7043576" cy="973949"/>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11/10/2023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0.28222" units="1/cm"/>
          <inkml:channelProperty channel="Y" name="resolution" value="0.28222" units="1/cm"/>
          <inkml:channelProperty channel="T" name="resolution" value="1" units="1/dev"/>
        </inkml:channelProperties>
      </inkml:inkSource>
      <inkml:timestamp xml:id="ts0" timeString="2017-04-18T05:54:20.851Z"/>
    </inkml:context>
    <inkml:brush xml:id="br0">
      <inkml:brushProperty name="width" value="0.1016" units="cm"/>
      <inkml:brushProperty name="height" value="0.1016" units="cm"/>
      <inkml:brushProperty name="color" value="#000000"/>
    </inkml:brush>
    <inkml:brush xml:id="brinv">
      <inkml:brushProperty name="width" value="0.05" units="cm"/>
      <inkml:brushProperty name="height" value="0.05" units="cm"/>
      <inkml:brushProperty name="color" value="#000000"/>
      <inkml:brushProperty name="transparency" value="255"/>
    </inkml:brush>
  </inkml:definitions>
  <iact:action type="add" startTime="28142">
    <iact:property name="dataType"/>
    <iact:actionData xml:id="d0">
      <inkml:trace xmlns:inkml="http://www.w3.org/2003/InkML" xml:id="stk0" contextRef="#ctx0" brushRef="#br0">12 12 0</inkml:trace>
    </iact:actionData>
  </iact:action>
  <iact:action type="add" startTime="28143">
    <iact:property name="dataType"/>
    <iact:actionData xml:id="d1">
      <inkml:trace xmlns:inkml="http://www.w3.org/2003/InkML" xml:id="stk1" contextRef="#ctx0" brushRef="#brinv">0 0 0</inkml:trace>
    </iact:actionData>
  </iact:action>
  <iact:action type="add" startTime="28144">
    <iact:property name="dataType"/>
    <iact:actionData xml:id="d2">
      <inkml:trace xmlns:inkml="http://www.w3.org/2003/InkML" xml:id="stk2" contextRef="#ctx0" brushRef="#brinv">23 23 0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11/10/2023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geeksforgeeks.org/machine-learn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geeksforgeeks.org/mathematics-mean-variance-and-standard-devia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machine-learning/algorithm-module-reference/two-class-support-vector-machine?WT.mc_id=docs-article-lazzeri"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geeksforgeeks.org/supervised-unsupervised-learning/"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geeksforgeeks.org/ml-linear-regression-vs-logistic-regression/" TargetMode="External"/><Relationship Id="rId5" Type="http://schemas.openxmlformats.org/officeDocument/2006/relationships/hyperlink" Target="https://www.geeksforgeeks.org/ml-linear-regression/" TargetMode="External"/><Relationship Id="rId4" Type="http://schemas.openxmlformats.org/officeDocument/2006/relationships/hyperlink" Target="https://www.geeksforgeeks.org/getting-started-with-classifica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uiltin.com/machine-learning/supervised-learning"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builtin.com/data-science/random-forest-python-deep-dive" TargetMode="External"/><Relationship Id="rId5" Type="http://schemas.openxmlformats.org/officeDocument/2006/relationships/hyperlink" Target="https://builtin.com/machine-learning/ensemble-model" TargetMode="External"/><Relationship Id="rId4" Type="http://schemas.openxmlformats.org/officeDocument/2006/relationships/hyperlink" Target="https://builtin.com/machine-learning/decision-tre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geeksforgeeks.org/supervised-unsupervised-learnin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geeksforgeeks.org/separating-hyperplanes-in-svm/"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 look the field of machine learning. We have emphasized the importance of some form of feedback to the system. </a:t>
            </a:r>
          </a:p>
          <a:p>
            <a:pPr marL="171450" indent="-171450">
              <a:buFont typeface="Arial" panose="020B0604020202020204" pitchFamily="34" charset="0"/>
              <a:buChar char="•"/>
            </a:pPr>
            <a:r>
              <a:rPr lang="en-GB" dirty="0"/>
              <a:t>With supervised learning the agent is provided with immediate feedback so that it knows at once if it has been correct. </a:t>
            </a:r>
          </a:p>
          <a:p>
            <a:pPr marL="171450" indent="-171450">
              <a:buFont typeface="Arial" panose="020B0604020202020204" pitchFamily="34" charset="0"/>
              <a:buChar char="•"/>
            </a:pPr>
            <a:r>
              <a:rPr lang="en-GB" dirty="0"/>
              <a:t>With unsupervised learning no feedback is provided while training is ongoing; however, eventually the agent will know if it is performing well.</a:t>
            </a:r>
          </a:p>
        </p:txBody>
      </p:sp>
      <p:sp>
        <p:nvSpPr>
          <p:cNvPr id="4" name="Slide Number Placeholder 3"/>
          <p:cNvSpPr>
            <a:spLocks noGrp="1"/>
          </p:cNvSpPr>
          <p:nvPr>
            <p:ph type="sldNum" sz="quarter" idx="10"/>
          </p:nvPr>
        </p:nvSpPr>
        <p:spPr/>
        <p:txBody>
          <a:bodyPr/>
          <a:lstStyle/>
          <a:p>
            <a:fld id="{8A4384D1-8F66-42D0-A412-5BE748C5039D}" type="slidenum">
              <a:rPr lang="en-GB" smtClean="0"/>
              <a:t>1</a:t>
            </a:fld>
            <a:endParaRPr lang="en-GB" dirty="0"/>
          </a:p>
        </p:txBody>
      </p:sp>
    </p:spTree>
    <p:extLst>
      <p:ext uri="{BB962C8B-B14F-4D97-AF65-F5344CB8AC3E}">
        <p14:creationId xmlns:p14="http://schemas.microsoft.com/office/powerpoint/2010/main" val="2681599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5:notes"/>
          <p:cNvSpPr txBox="1">
            <a:spLocks noGrp="1"/>
          </p:cNvSpPr>
          <p:nvPr>
            <p:ph type="body" idx="1"/>
          </p:nvPr>
        </p:nvSpPr>
        <p:spPr>
          <a:xfrm>
            <a:off x="570999" y="3952480"/>
            <a:ext cx="5716002" cy="54611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300"/>
              </a:spcBef>
              <a:spcAft>
                <a:spcPts val="300"/>
              </a:spcAft>
              <a:buSzPts val="1400"/>
              <a:buNone/>
            </a:pPr>
            <a:endParaRPr/>
          </a:p>
        </p:txBody>
      </p:sp>
      <p:sp>
        <p:nvSpPr>
          <p:cNvPr id="463" name="Google Shape;463;p45:notes"/>
          <p:cNvSpPr>
            <a:spLocks noGrp="1" noRot="1" noChangeAspect="1"/>
          </p:cNvSpPr>
          <p:nvPr>
            <p:ph type="sldImg" idx="2"/>
          </p:nvPr>
        </p:nvSpPr>
        <p:spPr>
          <a:xfrm>
            <a:off x="571500" y="581025"/>
            <a:ext cx="5715000" cy="3216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555454"/>
            </a:solidFill>
            <a:prstDash val="solid"/>
            <a:round/>
            <a:headEnd type="none" w="sm" len="sm"/>
            <a:tailEnd type="none" w="sm" len="sm"/>
          </a:ln>
        </p:spPr>
      </p:sp>
    </p:spTree>
    <p:extLst>
      <p:ext uri="{BB962C8B-B14F-4D97-AF65-F5344CB8AC3E}">
        <p14:creationId xmlns:p14="http://schemas.microsoft.com/office/powerpoint/2010/main" val="58985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When we build a model, we are trying to create a model that is a perfect fit to the population (the complete set of data that exists in the world). At best, we usually have a sample  </a:t>
            </a:r>
          </a:p>
          <a:p>
            <a:r>
              <a:rPr lang="en-GB" dirty="0"/>
              <a:t>Typically there is error in the model and that error can be due to two broad categories:</a:t>
            </a:r>
          </a:p>
          <a:p>
            <a:pPr lvl="1"/>
            <a:r>
              <a:rPr lang="en-GB" dirty="0"/>
              <a:t>Irreducible error </a:t>
            </a:r>
          </a:p>
          <a:p>
            <a:pPr lvl="1"/>
            <a:r>
              <a:rPr lang="en-GB" dirty="0"/>
              <a:t>Reducible error</a:t>
            </a:r>
          </a:p>
          <a:p>
            <a:pPr lvl="1"/>
            <a:endParaRPr lang="en-GB" dirty="0"/>
          </a:p>
          <a:p>
            <a:r>
              <a:rPr lang="en-GB" dirty="0"/>
              <a:t>Irreducible error (inherent uncertainty) is, as the name suggests, the error that is inherent in the system that cannot (wait for it) be reduced </a:t>
            </a:r>
          </a:p>
          <a:p>
            <a:r>
              <a:rPr lang="en-GB" dirty="0"/>
              <a:t>Examples might be the errors in recording equipment, the variations due to uncontrolled variables (air pressure, temperature) and so on   </a:t>
            </a:r>
          </a:p>
          <a:p>
            <a:endParaRPr lang="en-GB" dirty="0"/>
          </a:p>
          <a:p>
            <a:endParaRPr lang="en-GB" dirty="0"/>
          </a:p>
          <a:p>
            <a:r>
              <a:rPr lang="en-GB" dirty="0"/>
              <a:t>Reducible error splits into two:</a:t>
            </a:r>
          </a:p>
          <a:p>
            <a:pPr lvl="1"/>
            <a:r>
              <a:rPr lang="en-GB" dirty="0"/>
              <a:t>Bias </a:t>
            </a:r>
          </a:p>
          <a:p>
            <a:pPr lvl="1"/>
            <a:r>
              <a:rPr lang="en-IN" dirty="0"/>
              <a:t>Bias is simply defined as the inability of the model because of that there is some difference or error occurring between the model’s predicted value and the actual value. These differences between actual or expected values and the predicted values are known as error or bias error or error due to bias. Bias is a systematic error that occurs due to wrong assumptions in the </a:t>
            </a:r>
            <a:r>
              <a:rPr lang="en-IN" dirty="0">
                <a:hlinkClick r:id="rId3"/>
              </a:rPr>
              <a:t>machine learning</a:t>
            </a:r>
            <a:r>
              <a:rPr lang="en-IN" dirty="0"/>
              <a:t> process. </a:t>
            </a:r>
            <a:endParaRPr lang="en-GB" dirty="0"/>
          </a:p>
          <a:p>
            <a:pPr lvl="1"/>
            <a:r>
              <a:rPr lang="en-GB" dirty="0"/>
              <a:t>Variance</a:t>
            </a:r>
          </a:p>
          <a:p>
            <a:pPr lvl="1"/>
            <a:r>
              <a:rPr lang="en-IN" dirty="0"/>
              <a:t>Variance is the measure of spread in data from its </a:t>
            </a:r>
            <a:r>
              <a:rPr lang="en-IN" dirty="0">
                <a:hlinkClick r:id="rId4"/>
              </a:rPr>
              <a:t>mean</a:t>
            </a:r>
            <a:r>
              <a:rPr lang="en-IN" dirty="0"/>
              <a:t> position. In machine learning variance is the amount by which the performance of a predictive model changes when it is trained on different subsets of the training data. More specifically, variance is the variability of the model that how much it is sensitive to another subset of the training dataset. i.e. how much it can adjust on the new subset of the training dataset.</a:t>
            </a:r>
            <a:endParaRPr lang="en-GB" dirty="0"/>
          </a:p>
          <a:p>
            <a:r>
              <a:rPr lang="en-GB" dirty="0"/>
              <a:t> </a:t>
            </a:r>
          </a:p>
          <a:p>
            <a:endParaRPr lang="en-GB" dirty="0"/>
          </a:p>
          <a:p>
            <a:endParaRPr lang="en-GB" dirty="0"/>
          </a:p>
          <a:p>
            <a:endParaRPr lang="en-GB" dirty="0"/>
          </a:p>
          <a:p>
            <a:pPr lvl="0"/>
            <a:endParaRPr lang="en-GB" dirty="0"/>
          </a:p>
          <a:p>
            <a:endParaRPr lang="en-GB" dirty="0"/>
          </a:p>
          <a:p>
            <a:endParaRPr lang="en-GB" dirty="0"/>
          </a:p>
          <a:p>
            <a:endParaRPr lang="en-GB" dirty="0"/>
          </a:p>
        </p:txBody>
      </p:sp>
    </p:spTree>
    <p:extLst>
      <p:ext uri="{BB962C8B-B14F-4D97-AF65-F5344CB8AC3E}">
        <p14:creationId xmlns:p14="http://schemas.microsoft.com/office/powerpoint/2010/main" val="222583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think about these two like this, which is a very common way of expressing the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200" b="1" i="0" kern="1200" dirty="0">
                <a:solidFill>
                  <a:schemeClr val="tx1"/>
                </a:solidFill>
                <a:effectLst/>
                <a:latin typeface="+mn-lt"/>
                <a:ea typeface="+mn-ea"/>
                <a:cs typeface="+mn-cs"/>
              </a:rPr>
              <a:t>Underfitting</a:t>
            </a:r>
            <a:r>
              <a:rPr lang="en-GB" sz="1200" b="0" i="0" kern="1200" dirty="0">
                <a:solidFill>
                  <a:schemeClr val="tx1"/>
                </a:solidFill>
                <a:effectLst/>
                <a:latin typeface="+mn-lt"/>
                <a:ea typeface="+mn-ea"/>
                <a:cs typeface="+mn-cs"/>
              </a:rPr>
              <a:t> (High bias/Low Variance)</a:t>
            </a:r>
          </a:p>
          <a:p>
            <a:r>
              <a:rPr lang="en-GB" sz="1200" b="0" i="0" kern="1200" dirty="0">
                <a:solidFill>
                  <a:schemeClr val="tx1"/>
                </a:solidFill>
                <a:effectLst/>
                <a:latin typeface="+mn-lt"/>
                <a:ea typeface="+mn-ea"/>
                <a:cs typeface="+mn-cs"/>
              </a:rPr>
              <a:t>happens when a model unable to capture the underlying pattern of the data. These models usually have high bias and low variance. It happens when we have very less amount of data to build an accurate model or when we try to build a linear model with a nonlinear data. Also, these kind of models are very simple to capture the complex patterns in data like Linear and logistic regression.</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Overfitting (Low Bias/High Variance)</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happens when our model captures the noise along with the underlying pattern in data. It happens when we train our model a lot over noisy dataset. These models have low bias and high variance. These models are very complex like Decision trees which are prone to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GB" dirty="0"/>
          </a:p>
        </p:txBody>
      </p:sp>
    </p:spTree>
    <p:extLst>
      <p:ext uri="{BB962C8B-B14F-4D97-AF65-F5344CB8AC3E}">
        <p14:creationId xmlns:p14="http://schemas.microsoft.com/office/powerpoint/2010/main" val="665884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Rot="1" noChangeAspect="1" noChangeArrowheads="1" noTextEdit="1"/>
          </p:cNvSpPr>
          <p:nvPr>
            <p:ph type="sldImg"/>
          </p:nvPr>
        </p:nvSpPr>
        <p:spPr>
          <a:xfrm>
            <a:off x="571500" y="581025"/>
            <a:ext cx="5715000" cy="3214688"/>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Bias is the overall inaccuracy of the model. It is the result of erroneous assumptions that occurred during learning. We try to reduce bias because it leads to a situation where the algorithm that is building the model fails to capture relationships between the features and the ideal output</a:t>
            </a:r>
          </a:p>
          <a:p>
            <a:endParaRPr lang="en-GB" altLang="en-US" dirty="0"/>
          </a:p>
        </p:txBody>
      </p:sp>
    </p:spTree>
    <p:extLst>
      <p:ext uri="{BB962C8B-B14F-4D97-AF65-F5344CB8AC3E}">
        <p14:creationId xmlns:p14="http://schemas.microsoft.com/office/powerpoint/2010/main" val="2652124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Rot="1" noChangeAspect="1" noChangeArrowheads="1" noTextEdit="1"/>
          </p:cNvSpPr>
          <p:nvPr>
            <p:ph type="sldImg"/>
          </p:nvPr>
        </p:nvSpPr>
        <p:spPr>
          <a:xfrm>
            <a:off x="571500" y="581025"/>
            <a:ext cx="5715000" cy="3214688"/>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Variance is the error that results from small and non-significant fluctuations in the training data that are captured (when they should not be) in the model. In other words, it is when the model is fitted to the training data so precisely that it is capturing the noise therein. This leads to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if the test data is a very good representation of the population, then the variance is also low</a:t>
            </a:r>
          </a:p>
          <a:p>
            <a:r>
              <a:rPr lang="en-GB" dirty="0"/>
              <a:t>Variance is the error we get as a result of sensitivity to small, unrepresentative, fluctuations in the training data set. Variance describes the case where random fluctuations in the test data become part of the model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Variance is about how well the model fits the population data. For example, suppose that you build a model from a set of test data. Then you obtain another set of test data and regenerate the model.  You get very nearly the same model. You find another set of test data and repeat. Again you get a very similar model. Eventually you can say that the variance in this case is low</a:t>
            </a:r>
          </a:p>
          <a:p>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altLang="en-US" dirty="0"/>
          </a:p>
        </p:txBody>
      </p:sp>
    </p:spTree>
    <p:extLst>
      <p:ext uri="{BB962C8B-B14F-4D97-AF65-F5344CB8AC3E}">
        <p14:creationId xmlns:p14="http://schemas.microsoft.com/office/powerpoint/2010/main" val="1842163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Rot="1" noChangeAspect="1" noChangeArrowheads="1" noTextEdit="1"/>
          </p:cNvSpPr>
          <p:nvPr>
            <p:ph type="sldImg"/>
          </p:nvPr>
        </p:nvSpPr>
        <p:spPr>
          <a:xfrm>
            <a:off x="571500" y="581025"/>
            <a:ext cx="5715000" cy="3214688"/>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a:p>
            <a:r>
              <a:rPr lang="en-GB" sz="1200" b="1" i="0" kern="1200" dirty="0">
                <a:solidFill>
                  <a:schemeClr val="tx1"/>
                </a:solidFill>
                <a:effectLst/>
                <a:latin typeface="+mn-lt"/>
                <a:ea typeface="+mn-ea"/>
                <a:cs typeface="+mn-cs"/>
              </a:rPr>
              <a:t>Why is Bias Variance </a:t>
            </a:r>
            <a:r>
              <a:rPr lang="en-GB" sz="1200" b="1" i="0" kern="1200" dirty="0" err="1">
                <a:solidFill>
                  <a:schemeClr val="tx1"/>
                </a:solidFill>
                <a:effectLst/>
                <a:latin typeface="+mn-lt"/>
                <a:ea typeface="+mn-ea"/>
                <a:cs typeface="+mn-cs"/>
              </a:rPr>
              <a:t>Tradeoff</a:t>
            </a:r>
            <a:r>
              <a:rPr lang="en-GB" sz="1200" b="1" i="0" kern="120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our model is too simple and has very few parameters then it may have high bias and low variance.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On the other hand if our model has large number of parameters then it’s going to have high variance and low bias. So we need to find the right/good balance without overfitting and underfitting the data.</a:t>
            </a:r>
          </a:p>
          <a:p>
            <a:r>
              <a:rPr lang="en-GB" sz="1200" b="0" i="0" kern="1200" dirty="0">
                <a:solidFill>
                  <a:schemeClr val="tx1"/>
                </a:solidFill>
                <a:effectLst/>
                <a:latin typeface="+mn-lt"/>
                <a:ea typeface="+mn-ea"/>
                <a:cs typeface="+mn-cs"/>
              </a:rPr>
              <a:t>This </a:t>
            </a:r>
            <a:r>
              <a:rPr lang="en-GB" sz="1200" b="0" i="0" kern="1200" dirty="0" err="1">
                <a:solidFill>
                  <a:schemeClr val="tx1"/>
                </a:solidFill>
                <a:effectLst/>
                <a:latin typeface="+mn-lt"/>
                <a:ea typeface="+mn-ea"/>
                <a:cs typeface="+mn-cs"/>
              </a:rPr>
              <a:t>tradeoff</a:t>
            </a:r>
            <a:r>
              <a:rPr lang="en-GB" sz="1200" b="0" i="0" kern="1200" dirty="0">
                <a:solidFill>
                  <a:schemeClr val="tx1"/>
                </a:solidFill>
                <a:effectLst/>
                <a:latin typeface="+mn-lt"/>
                <a:ea typeface="+mn-ea"/>
                <a:cs typeface="+mn-cs"/>
              </a:rPr>
              <a:t> in complexity is why there is a </a:t>
            </a:r>
            <a:r>
              <a:rPr lang="en-GB" sz="1200" b="0" i="0" kern="1200" dirty="0" err="1">
                <a:solidFill>
                  <a:schemeClr val="tx1"/>
                </a:solidFill>
                <a:effectLst/>
                <a:latin typeface="+mn-lt"/>
                <a:ea typeface="+mn-ea"/>
                <a:cs typeface="+mn-cs"/>
              </a:rPr>
              <a:t>tradeoff</a:t>
            </a:r>
            <a:r>
              <a:rPr lang="en-GB" sz="1200" b="0" i="0" kern="1200" dirty="0">
                <a:solidFill>
                  <a:schemeClr val="tx1"/>
                </a:solidFill>
                <a:effectLst/>
                <a:latin typeface="+mn-lt"/>
                <a:ea typeface="+mn-ea"/>
                <a:cs typeface="+mn-cs"/>
              </a:rPr>
              <a:t> between bias and variance. An algorithm can’t be more complex and less complex at the same time.</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Total Error</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To build a good model, we need to find a good balance between bias and variance such that it minimizes the total error.</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Summary</a:t>
            </a:r>
          </a:p>
          <a:p>
            <a:r>
              <a:rPr lang="en-GB" dirty="0"/>
              <a:t>As a general rule, as the complexity of the model increases, the bias decreases, however the variance increases</a:t>
            </a:r>
          </a:p>
          <a:p>
            <a:r>
              <a:rPr lang="en-GB" dirty="0"/>
              <a:t>There is a sweet spot</a:t>
            </a:r>
          </a:p>
          <a:p>
            <a:endParaRPr lang="en-GB" sz="1200" b="0" i="0" kern="1200" dirty="0">
              <a:solidFill>
                <a:schemeClr val="tx1"/>
              </a:solidFill>
              <a:effectLst/>
              <a:latin typeface="+mn-lt"/>
              <a:ea typeface="+mn-ea"/>
              <a:cs typeface="+mn-cs"/>
            </a:endParaRPr>
          </a:p>
          <a:p>
            <a:br>
              <a:rPr lang="en-GB" dirty="0"/>
            </a:br>
            <a:endParaRPr lang="en-GB" dirty="0"/>
          </a:p>
          <a:p>
            <a:endParaRPr lang="en-GB" altLang="en-US" dirty="0"/>
          </a:p>
        </p:txBody>
      </p:sp>
    </p:spTree>
    <p:extLst>
      <p:ext uri="{BB962C8B-B14F-4D97-AF65-F5344CB8AC3E}">
        <p14:creationId xmlns:p14="http://schemas.microsoft.com/office/powerpoint/2010/main" val="888492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KNN</a:t>
            </a:r>
            <a:br>
              <a:rPr lang="en-GB" dirty="0"/>
            </a:br>
            <a:r>
              <a:rPr lang="en-GB" sz="1200" b="0" i="0" kern="1200" dirty="0">
                <a:solidFill>
                  <a:schemeClr val="tx1"/>
                </a:solidFill>
                <a:effectLst/>
                <a:latin typeface="+mn-lt"/>
                <a:ea typeface="+mn-ea"/>
                <a:cs typeface="+mn-cs"/>
              </a:rPr>
              <a:t>Straight away, the two (</a:t>
            </a:r>
            <a:r>
              <a:rPr lang="en-GB" sz="1200" b="0" i="0" kern="1200" dirty="0" err="1">
                <a:solidFill>
                  <a:schemeClr val="tx1"/>
                </a:solidFill>
                <a:effectLst/>
                <a:latin typeface="+mn-lt"/>
                <a:ea typeface="+mn-ea"/>
                <a:cs typeface="+mn-cs"/>
              </a:rPr>
              <a:t>Kmeans</a:t>
            </a:r>
            <a:r>
              <a:rPr lang="en-GB" sz="1200" b="0" i="0" kern="1200" dirty="0">
                <a:solidFill>
                  <a:schemeClr val="tx1"/>
                </a:solidFill>
                <a:effectLst/>
                <a:latin typeface="+mn-lt"/>
                <a:ea typeface="+mn-ea"/>
                <a:cs typeface="+mn-cs"/>
              </a:rPr>
              <a:t>) seek to accomplish different goals. </a:t>
            </a:r>
            <a:r>
              <a:rPr lang="en-GB" sz="1200" b="1" i="0" kern="1200" dirty="0">
                <a:solidFill>
                  <a:schemeClr val="tx1"/>
                </a:solidFill>
                <a:effectLst/>
                <a:latin typeface="+mn-lt"/>
                <a:ea typeface="+mn-ea"/>
                <a:cs typeface="+mn-cs"/>
              </a:rPr>
              <a:t>K-nearest </a:t>
            </a:r>
            <a:r>
              <a:rPr lang="en-GB" sz="1200" b="1"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is a classification algorithm, which is a subset of supervised learning. </a:t>
            </a:r>
            <a:r>
              <a:rPr lang="en-GB" sz="1200" b="1" i="0" kern="1200" dirty="0">
                <a:solidFill>
                  <a:schemeClr val="tx1"/>
                </a:solidFill>
                <a:effectLst/>
                <a:latin typeface="+mn-lt"/>
                <a:ea typeface="+mn-ea"/>
                <a:cs typeface="+mn-cs"/>
              </a:rPr>
              <a:t>K-means</a:t>
            </a:r>
            <a:r>
              <a:rPr lang="en-GB" sz="1200" b="0" i="0" kern="1200" dirty="0">
                <a:solidFill>
                  <a:schemeClr val="tx1"/>
                </a:solidFill>
                <a:effectLst/>
                <a:latin typeface="+mn-lt"/>
                <a:ea typeface="+mn-ea"/>
                <a:cs typeface="+mn-cs"/>
              </a:rPr>
              <a:t> is a clustering algorithm, which is a subset of unsupervised learning.</a:t>
            </a:r>
            <a:br>
              <a:rPr lang="en-GB" dirty="0"/>
            </a:br>
            <a:r>
              <a:rPr lang="en-GB" sz="1200" b="0" i="0" kern="1200" dirty="0">
                <a:solidFill>
                  <a:schemeClr val="tx1"/>
                </a:solidFill>
                <a:effectLst/>
                <a:latin typeface="+mn-lt"/>
                <a:ea typeface="+mn-ea"/>
                <a:cs typeface="+mn-cs"/>
              </a:rPr>
              <a:t>If we have a dataset of football players, their positions, and their measurements, and we want to assign positions to football players in a new dataset where we have measurements but no positions, we might use K-nearest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a:t>
            </a:r>
            <a:br>
              <a:rPr lang="en-GB" dirty="0"/>
            </a:br>
            <a:r>
              <a:rPr lang="en-GB" sz="1200" b="0" i="0" kern="1200" dirty="0">
                <a:solidFill>
                  <a:schemeClr val="tx1"/>
                </a:solidFill>
                <a:effectLst/>
                <a:latin typeface="+mn-lt"/>
                <a:ea typeface="+mn-ea"/>
                <a:cs typeface="+mn-cs"/>
              </a:rPr>
              <a:t>On the other hand, if we have a dataset of football players who need to be grouped into K distinct groups based off of similarity, we might use K-means. Correspondingly, the K in each case also mean different things!</a:t>
            </a:r>
            <a:br>
              <a:rPr lang="en-GB" dirty="0"/>
            </a:br>
            <a:r>
              <a:rPr lang="en-GB" sz="1200" b="0" i="0" kern="1200" dirty="0">
                <a:solidFill>
                  <a:schemeClr val="tx1"/>
                </a:solidFill>
                <a:effectLst/>
                <a:latin typeface="+mn-lt"/>
                <a:ea typeface="+mn-ea"/>
                <a:cs typeface="+mn-cs"/>
              </a:rPr>
              <a:t>In K-nearest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the K represents the number of </a:t>
            </a:r>
            <a:r>
              <a:rPr lang="en-GB" sz="1200" b="0" i="0" kern="1200" dirty="0" err="1">
                <a:solidFill>
                  <a:schemeClr val="tx1"/>
                </a:solidFill>
                <a:effectLst/>
                <a:latin typeface="+mn-lt"/>
                <a:ea typeface="+mn-ea"/>
                <a:cs typeface="+mn-cs"/>
              </a:rPr>
              <a:t>neighbors</a:t>
            </a:r>
            <a:r>
              <a:rPr lang="en-GB" sz="1200" b="0" i="0" kern="1200" dirty="0">
                <a:solidFill>
                  <a:schemeClr val="tx1"/>
                </a:solidFill>
                <a:effectLst/>
                <a:latin typeface="+mn-lt"/>
                <a:ea typeface="+mn-ea"/>
                <a:cs typeface="+mn-cs"/>
              </a:rPr>
              <a:t> who have a vote in determining a new player’s position. </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Support Vector Machines</a:t>
            </a:r>
            <a:br>
              <a:rPr lang="en-GB" sz="1200" b="1"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SVM uses hyperplanes (straight things) to separate two differently </a:t>
            </a:r>
            <a:r>
              <a:rPr lang="en-GB" sz="1200" b="0" i="0" kern="1200" dirty="0" err="1">
                <a:solidFill>
                  <a:schemeClr val="tx1"/>
                </a:solidFill>
                <a:effectLst/>
                <a:latin typeface="+mn-lt"/>
                <a:ea typeface="+mn-ea"/>
                <a:cs typeface="+mn-cs"/>
              </a:rPr>
              <a:t>labeled</a:t>
            </a:r>
            <a:r>
              <a:rPr lang="en-GB" sz="1200" b="0" i="0" kern="1200" dirty="0">
                <a:solidFill>
                  <a:schemeClr val="tx1"/>
                </a:solidFill>
                <a:effectLst/>
                <a:latin typeface="+mn-lt"/>
                <a:ea typeface="+mn-ea"/>
                <a:cs typeface="+mn-cs"/>
              </a:rPr>
              <a:t> points.</a:t>
            </a:r>
          </a:p>
          <a:p>
            <a:r>
              <a:rPr lang="en-GB" sz="1200" b="0" i="0" kern="1200" dirty="0">
                <a:solidFill>
                  <a:schemeClr val="tx1"/>
                </a:solidFill>
                <a:effectLst/>
                <a:latin typeface="+mn-lt"/>
                <a:ea typeface="+mn-ea"/>
                <a:cs typeface="+mn-cs"/>
              </a:rPr>
              <a:t>Sometimes the points can’t be separated by straight things, so it needs to map them to a higher dimensional space (using kernels!) where they can be split by straight things (hyperplanes!). T</a:t>
            </a:r>
          </a:p>
          <a:p>
            <a:r>
              <a:rPr lang="en-GB" sz="1200" b="0" i="0" kern="1200" dirty="0">
                <a:solidFill>
                  <a:schemeClr val="tx1"/>
                </a:solidFill>
                <a:effectLst/>
                <a:latin typeface="+mn-lt"/>
                <a:ea typeface="+mn-ea"/>
                <a:cs typeface="+mn-cs"/>
              </a:rPr>
              <a:t>his looks like a curvy line on the original space, even though it is really a straight thing in a much higher dimensional space!</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3492594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Random Forest (Ensemble of decision trees)</a:t>
            </a:r>
          </a:p>
          <a:p>
            <a:r>
              <a:rPr lang="en-GB" sz="1200" b="0" i="0" kern="1200" dirty="0">
                <a:solidFill>
                  <a:schemeClr val="tx1"/>
                </a:solidFill>
                <a:effectLst/>
                <a:latin typeface="+mn-lt"/>
                <a:ea typeface="+mn-ea"/>
                <a:cs typeface="+mn-cs"/>
              </a:rPr>
              <a:t>Let’s say we want to know when to invest in Procter &amp; Gamble so we have three choices buy, sell and hold based on several data from the past month like open price, close price, change in the price and volume</a:t>
            </a:r>
            <a:br>
              <a:rPr lang="en-GB" dirty="0"/>
            </a:br>
            <a:r>
              <a:rPr lang="en-GB" sz="1200" b="0" i="0" kern="1200" dirty="0">
                <a:solidFill>
                  <a:schemeClr val="tx1"/>
                </a:solidFill>
                <a:effectLst/>
                <a:latin typeface="+mn-lt"/>
                <a:ea typeface="+mn-ea"/>
                <a:cs typeface="+mn-cs"/>
              </a:rPr>
              <a:t>Imagine you have a lot of entries, 900 points of data.</a:t>
            </a:r>
            <a:br>
              <a:rPr lang="en-GB" dirty="0"/>
            </a:br>
            <a:r>
              <a:rPr lang="en-GB" sz="1200" b="0" i="0" kern="1200" dirty="0">
                <a:solidFill>
                  <a:schemeClr val="tx1"/>
                </a:solidFill>
                <a:effectLst/>
                <a:latin typeface="+mn-lt"/>
                <a:ea typeface="+mn-ea"/>
                <a:cs typeface="+mn-cs"/>
              </a:rPr>
              <a:t>We want to build a decision tree to decide the best strategy, for example, if there is a change in the price of the stock more than ten percent higher than the day before with high volume we buy this stock. But we don’t know which features to use, we have a lot.</a:t>
            </a:r>
            <a:br>
              <a:rPr lang="en-GB" dirty="0"/>
            </a:br>
            <a:r>
              <a:rPr lang="en-GB" sz="1200" b="0" i="0" kern="1200" dirty="0">
                <a:solidFill>
                  <a:schemeClr val="tx1"/>
                </a:solidFill>
                <a:effectLst/>
                <a:latin typeface="+mn-lt"/>
                <a:ea typeface="+mn-ea"/>
                <a:cs typeface="+mn-cs"/>
              </a:rPr>
              <a:t>So we take a random set of measures and a random sample of our training set and we build a decision tree. </a:t>
            </a:r>
          </a:p>
          <a:p>
            <a:r>
              <a:rPr lang="en-GB" sz="1200" b="0" i="0" kern="1200" dirty="0">
                <a:solidFill>
                  <a:schemeClr val="tx1"/>
                </a:solidFill>
                <a:effectLst/>
                <a:latin typeface="+mn-lt"/>
                <a:ea typeface="+mn-ea"/>
                <a:cs typeface="+mn-cs"/>
              </a:rPr>
              <a:t>Then we do the same many times using a different random set of measurements and a random sample of data each time. </a:t>
            </a:r>
          </a:p>
          <a:p>
            <a:r>
              <a:rPr lang="en-GB" sz="1200" b="0" i="0" kern="1200" dirty="0">
                <a:solidFill>
                  <a:schemeClr val="tx1"/>
                </a:solidFill>
                <a:effectLst/>
                <a:latin typeface="+mn-lt"/>
                <a:ea typeface="+mn-ea"/>
                <a:cs typeface="+mn-cs"/>
              </a:rPr>
              <a:t>At the end we have many decision trees, we use each of them to forecast the price and then decide the final prediction based on a simple majority.</a:t>
            </a:r>
          </a:p>
          <a:p>
            <a:endParaRPr lang="en-GB" sz="1200" b="1"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Neural networks</a:t>
            </a:r>
            <a:br>
              <a:rPr lang="en-GB" dirty="0"/>
            </a:br>
            <a:r>
              <a:rPr lang="en-GB" sz="1200" b="0" i="0" kern="1200" dirty="0">
                <a:solidFill>
                  <a:schemeClr val="tx1"/>
                </a:solidFill>
                <a:effectLst/>
                <a:latin typeface="+mn-lt"/>
                <a:ea typeface="+mn-ea"/>
                <a:cs typeface="+mn-cs"/>
              </a:rPr>
              <a:t>A neural network is a form of artificial intelligence. The basic idea behind a neural network is to simulate lots of densely interconnected brain cells inside a computer so it can get it to learn things, recognize patterns, and make decisions in a human-like way. The amazing thing about a neural network is that it doesn’t have to program it to learn explicitly: it learns all by itself, just like a brain!</a:t>
            </a:r>
            <a:br>
              <a:rPr lang="en-GB" dirty="0"/>
            </a:br>
            <a:r>
              <a:rPr lang="en-GB" sz="1200" b="0" i="0" kern="1200" dirty="0">
                <a:solidFill>
                  <a:schemeClr val="tx1"/>
                </a:solidFill>
                <a:effectLst/>
                <a:latin typeface="+mn-lt"/>
                <a:ea typeface="+mn-ea"/>
                <a:cs typeface="+mn-cs"/>
              </a:rPr>
              <a:t>On one hand of the neural network, there are the inputs. This could be a picture, data from a drone, or the state of a Go board. On the other hand, there are the outputs of what the neural network wants to do. In between, there are nodes and connections between those. The strength of the connections determines what output is called for based on the inputs.</a:t>
            </a:r>
          </a:p>
          <a:p>
            <a:endParaRPr lang="en-GB" sz="1200" b="0" i="0" kern="1200" dirty="0">
              <a:solidFill>
                <a:schemeClr val="tx1"/>
              </a:solidFill>
              <a:effectLst/>
              <a:latin typeface="+mn-lt"/>
              <a:ea typeface="+mn-ea"/>
              <a:cs typeface="+mn-cs"/>
            </a:endParaRPr>
          </a:p>
          <a:p>
            <a:r>
              <a:rPr lang="en-GB" sz="1200" b="1" dirty="0"/>
              <a:t>Deep learning </a:t>
            </a:r>
            <a:r>
              <a:rPr lang="en-GB" sz="1200" dirty="0"/>
              <a:t>is a “deep” neural network that includes many layers of neurons and a huge volume of data. This advanced type of machine learning can solve complex problems and is responsible for Artificial Intelligence breakthroughs such as natural language processing (NLP), personal digital assistants, and self-driving cars etc.</a:t>
            </a:r>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3376885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a:solidFill>
                  <a:schemeClr val="tx1"/>
                </a:solidFill>
                <a:effectLst/>
                <a:latin typeface="+mn-lt"/>
                <a:ea typeface="+mn-ea"/>
                <a:cs typeface="+mn-cs"/>
              </a:rPr>
              <a:t>Type </a:t>
            </a:r>
            <a:r>
              <a:rPr lang="en-GB" sz="1200" b="1" i="1" kern="1200" dirty="0">
                <a:solidFill>
                  <a:schemeClr val="tx1"/>
                </a:solidFill>
                <a:effectLst/>
                <a:latin typeface="+mn-lt"/>
                <a:ea typeface="+mn-ea"/>
                <a:cs typeface="+mn-cs"/>
              </a:rPr>
              <a:t>of problem:</a:t>
            </a:r>
            <a:r>
              <a:rPr lang="en-GB" sz="1200" b="0" i="0" kern="1200" dirty="0">
                <a:solidFill>
                  <a:schemeClr val="tx1"/>
                </a:solidFill>
                <a:effectLst/>
                <a:latin typeface="+mn-lt"/>
                <a:ea typeface="+mn-ea"/>
                <a:cs typeface="+mn-cs"/>
              </a:rPr>
              <a:t> It is obvious that algorithms have been designed to solve specific problems. So, it is important to know what type of problem we are dealing with and what kind of algorithm works best for each type of problem. </a:t>
            </a:r>
          </a:p>
          <a:p>
            <a:endParaRPr lang="en-GB" sz="1200" b="0" i="0" kern="1200" dirty="0">
              <a:solidFill>
                <a:schemeClr val="tx1"/>
              </a:solidFill>
              <a:effectLst/>
              <a:latin typeface="+mn-lt"/>
              <a:ea typeface="+mn-ea"/>
              <a:cs typeface="+mn-cs"/>
            </a:endParaRPr>
          </a:p>
          <a:p>
            <a:r>
              <a:rPr lang="en-GB" sz="1200" b="1" i="1" kern="1200" dirty="0">
                <a:solidFill>
                  <a:schemeClr val="tx1"/>
                </a:solidFill>
                <a:effectLst/>
                <a:latin typeface="+mn-lt"/>
                <a:ea typeface="+mn-ea"/>
                <a:cs typeface="+mn-cs"/>
              </a:rPr>
              <a:t>Size of training set: </a:t>
            </a:r>
            <a:r>
              <a:rPr lang="en-GB" sz="1200" b="0" i="0" kern="1200" dirty="0">
                <a:solidFill>
                  <a:schemeClr val="tx1"/>
                </a:solidFill>
                <a:effectLst/>
                <a:latin typeface="+mn-lt"/>
                <a:ea typeface="+mn-ea"/>
                <a:cs typeface="+mn-cs"/>
              </a:rPr>
              <a:t>This factor is a big player in our choice of algorithm. For a small training set, high bias/low variance classifiers (e.g., Naive Bayes) have an advantage over low bias/high variance classifiers (e.g., </a:t>
            </a:r>
            <a:r>
              <a:rPr lang="en-GB" sz="1200" b="0" i="0" kern="1200" dirty="0" err="1">
                <a:solidFill>
                  <a:schemeClr val="tx1"/>
                </a:solidFill>
                <a:effectLst/>
                <a:latin typeface="+mn-lt"/>
                <a:ea typeface="+mn-ea"/>
                <a:cs typeface="+mn-cs"/>
              </a:rPr>
              <a:t>kNN</a:t>
            </a:r>
            <a:r>
              <a:rPr lang="en-GB" sz="1200" b="0" i="0" kern="1200" dirty="0">
                <a:solidFill>
                  <a:schemeClr val="tx1"/>
                </a:solidFill>
                <a:effectLst/>
                <a:latin typeface="+mn-lt"/>
                <a:ea typeface="+mn-ea"/>
                <a:cs typeface="+mn-cs"/>
              </a:rPr>
              <a:t>), since the latter will overfit. But low bias/high variance classifiers start to win out as training set grows (they have lower asymptotic error), since high bias classifiers aren’t powerful enough to provide accurate models.</a:t>
            </a:r>
          </a:p>
          <a:p>
            <a:endParaRPr lang="en-GB" dirty="0"/>
          </a:p>
          <a:p>
            <a:r>
              <a:rPr lang="en-GB" sz="1200" b="1" i="0" kern="1200" dirty="0">
                <a:solidFill>
                  <a:schemeClr val="tx1"/>
                </a:solidFill>
                <a:effectLst/>
                <a:latin typeface="+mn-lt"/>
                <a:ea typeface="+mn-ea"/>
                <a:cs typeface="+mn-cs"/>
              </a:rPr>
              <a:t>Accuracy</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Accuracy in machine learning measures the effectiveness of a model as the proportion of true results to total cases.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Getting the most accurate answer possible isn’t always necessary.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Sometimes an approximation is adequate, depending on what you want to use it for.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If that is the case, you may be able to cut your processing time dramatically by sticking with more approximate methods.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Approximate methods also naturally tend to avoid overfitting.</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Training time</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In supervised learning, training means using historical data to build a machine learning model that minimizes errors.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The number of minutes or hours necessary to train a model varies a great deal between algorithms.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Training time is often closely tied to accuracy; one typically accompanies the other.</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In addition, some algorithms are more sensitive to the number of data points than others.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You might choose a specific algorithm because you have a time limitation, especially when the data set is large.</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Linearity</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Linearity in statistics and machine learning means that there is a linear relationship between a variable and a constant in your dataset. For example, linear classification algorithms assume that classes can be separated by a straight line (or its higher-dimensional </a:t>
            </a:r>
            <a:r>
              <a:rPr lang="en-GB" sz="1200" b="0" i="0" kern="1200" dirty="0" err="1">
                <a:solidFill>
                  <a:schemeClr val="tx1"/>
                </a:solidFill>
                <a:effectLst/>
                <a:latin typeface="+mn-lt"/>
                <a:ea typeface="+mn-ea"/>
                <a:cs typeface="+mn-cs"/>
              </a:rPr>
              <a:t>analog</a:t>
            </a:r>
            <a:r>
              <a:rPr lang="en-GB"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Lots of machine learning algorithms make use of linearity.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Linear regression algorithms assume that data trends follow a straight line.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This assumption isn't bad for some problems, but for others it reduces accuracy.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Despite their drawbacks, linear algorithms are popular as a first strategy. </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They tend to be algorithmically simple and fast to train.</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Number of parameters</a:t>
            </a:r>
          </a:p>
          <a:p>
            <a:r>
              <a:rPr lang="en-GB" sz="1200" b="0" i="0" kern="1200" dirty="0">
                <a:solidFill>
                  <a:schemeClr val="tx1"/>
                </a:solidFill>
                <a:effectLst/>
                <a:latin typeface="+mn-lt"/>
                <a:ea typeface="+mn-ea"/>
                <a:cs typeface="+mn-cs"/>
              </a:rPr>
              <a:t>Parameters are the knobs a data scientist gets to turn when setting up an algorithm. </a:t>
            </a:r>
          </a:p>
          <a:p>
            <a:r>
              <a:rPr lang="en-GB" sz="1200" b="0" i="0" kern="1200" dirty="0">
                <a:solidFill>
                  <a:schemeClr val="tx1"/>
                </a:solidFill>
                <a:effectLst/>
                <a:latin typeface="+mn-lt"/>
                <a:ea typeface="+mn-ea"/>
                <a:cs typeface="+mn-cs"/>
              </a:rPr>
              <a:t>They are numbers that affect the algorithm’s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such as error tolerance or number of iterations, or options between variants of how the algorithm behaves. </a:t>
            </a:r>
          </a:p>
          <a:p>
            <a:r>
              <a:rPr lang="en-GB" sz="1200" b="0" i="0" kern="1200" dirty="0">
                <a:solidFill>
                  <a:schemeClr val="tx1"/>
                </a:solidFill>
                <a:effectLst/>
                <a:latin typeface="+mn-lt"/>
                <a:ea typeface="+mn-ea"/>
                <a:cs typeface="+mn-cs"/>
              </a:rPr>
              <a:t>The training time and accuracy of the algorithm can sometimes be sensitive to getting just the right settings. </a:t>
            </a:r>
          </a:p>
          <a:p>
            <a:r>
              <a:rPr lang="en-GB" sz="1200" b="0" i="0" kern="1200" dirty="0">
                <a:solidFill>
                  <a:schemeClr val="tx1"/>
                </a:solidFill>
                <a:effectLst/>
                <a:latin typeface="+mn-lt"/>
                <a:ea typeface="+mn-ea"/>
                <a:cs typeface="+mn-cs"/>
              </a:rPr>
              <a:t>Typically, algorithms with large numbers of parameters require the most trial and error to find a good combination.</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Number of features</a:t>
            </a:r>
          </a:p>
          <a:p>
            <a:r>
              <a:rPr lang="en-GB" sz="1200" b="0" i="0" kern="1200" dirty="0">
                <a:solidFill>
                  <a:schemeClr val="tx1"/>
                </a:solidFill>
                <a:effectLst/>
                <a:latin typeface="+mn-lt"/>
                <a:ea typeface="+mn-ea"/>
                <a:cs typeface="+mn-cs"/>
              </a:rPr>
              <a:t>In machine learning, a feature is a quantifiable variable of the phenomenon you are trying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a:t>
            </a:r>
          </a:p>
          <a:p>
            <a:r>
              <a:rPr lang="en-GB" sz="1200" b="0" i="0" kern="1200" dirty="0">
                <a:solidFill>
                  <a:schemeClr val="tx1"/>
                </a:solidFill>
                <a:effectLst/>
                <a:latin typeface="+mn-lt"/>
                <a:ea typeface="+mn-ea"/>
                <a:cs typeface="+mn-cs"/>
              </a:rPr>
              <a:t>For certain types of data, the number of features can be very large compared to the number of data points. </a:t>
            </a:r>
          </a:p>
          <a:p>
            <a:r>
              <a:rPr lang="en-GB" sz="1200" b="0" i="0" kern="1200" dirty="0">
                <a:solidFill>
                  <a:schemeClr val="tx1"/>
                </a:solidFill>
                <a:effectLst/>
                <a:latin typeface="+mn-lt"/>
                <a:ea typeface="+mn-ea"/>
                <a:cs typeface="+mn-cs"/>
              </a:rPr>
              <a:t>This is often the case with genetics or textual data.</a:t>
            </a:r>
          </a:p>
          <a:p>
            <a:r>
              <a:rPr lang="en-GB" sz="1200" b="0" i="0" kern="1200" dirty="0">
                <a:solidFill>
                  <a:schemeClr val="tx1"/>
                </a:solidFill>
                <a:effectLst/>
                <a:latin typeface="+mn-lt"/>
                <a:ea typeface="+mn-ea"/>
                <a:cs typeface="+mn-cs"/>
              </a:rPr>
              <a:t>A large number of features can bog down some learning algorithms, making training time unfeasibly long. </a:t>
            </a:r>
          </a:p>
          <a:p>
            <a:r>
              <a:rPr lang="en-GB" sz="1200" b="0" i="0" u="none" strike="noStrike" kern="1200" dirty="0">
                <a:solidFill>
                  <a:schemeClr val="tx1"/>
                </a:solidFill>
                <a:effectLst/>
                <a:latin typeface="+mn-lt"/>
                <a:ea typeface="+mn-ea"/>
                <a:cs typeface="+mn-cs"/>
                <a:hlinkClick r:id="rId3"/>
              </a:rPr>
              <a:t>Support vector machines</a:t>
            </a:r>
            <a:r>
              <a:rPr lang="en-GB" sz="1200" b="0" i="0" kern="1200" dirty="0">
                <a:solidFill>
                  <a:schemeClr val="tx1"/>
                </a:solidFill>
                <a:effectLst/>
                <a:latin typeface="+mn-lt"/>
                <a:ea typeface="+mn-ea"/>
                <a:cs typeface="+mn-cs"/>
              </a:rPr>
              <a:t> are particularly well suited to scenarios with a high number of features. </a:t>
            </a:r>
          </a:p>
          <a:p>
            <a:r>
              <a:rPr lang="en-GB" sz="1200" b="0" i="0" kern="1200" dirty="0">
                <a:solidFill>
                  <a:schemeClr val="tx1"/>
                </a:solidFill>
                <a:effectLst/>
                <a:latin typeface="+mn-lt"/>
                <a:ea typeface="+mn-ea"/>
                <a:cs typeface="+mn-cs"/>
              </a:rPr>
              <a:t>For this reason, they have been used in many applications from information retrieval to text and image classification. </a:t>
            </a:r>
          </a:p>
          <a:p>
            <a:r>
              <a:rPr lang="en-GB" sz="1200" b="0" i="0" kern="1200" dirty="0">
                <a:solidFill>
                  <a:schemeClr val="tx1"/>
                </a:solidFill>
                <a:effectLst/>
                <a:latin typeface="+mn-lt"/>
                <a:ea typeface="+mn-ea"/>
                <a:cs typeface="+mn-cs"/>
              </a:rPr>
              <a:t>Support vector machines can be used for both classification and regression tasks.</a:t>
            </a:r>
          </a:p>
          <a:p>
            <a:r>
              <a:rPr lang="en-GB" sz="1200" b="0" i="0" kern="1200" dirty="0">
                <a:solidFill>
                  <a:schemeClr val="tx1"/>
                </a:solidFill>
                <a:effectLst/>
                <a:latin typeface="+mn-lt"/>
                <a:ea typeface="+mn-ea"/>
                <a:cs typeface="+mn-cs"/>
              </a:rPr>
              <a:t>Feature selection refers to the process of applying statistical tests to inputs, given a specified output. The goal is to determine which columns are more predictive of the output.</a:t>
            </a:r>
          </a:p>
          <a:p>
            <a:endParaRPr lang="en-GB" sz="1200" b="0" i="0" kern="1200" dirty="0">
              <a:solidFill>
                <a:schemeClr val="tx1"/>
              </a:solidFill>
              <a:effectLst/>
              <a:latin typeface="+mn-lt"/>
              <a:ea typeface="+mn-ea"/>
              <a:cs typeface="+mn-cs"/>
            </a:endParaRPr>
          </a:p>
          <a:p>
            <a:br>
              <a:rPr lang="en-GB" dirty="0"/>
            </a:br>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605355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2980245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GB" dirty="0"/>
          </a:p>
          <a:p>
            <a:pPr marL="171450" indent="-171450">
              <a:buFont typeface="Arial" panose="020B0604020202020204" pitchFamily="34" charset="0"/>
              <a:buChar char="•"/>
            </a:pPr>
            <a:r>
              <a:rPr lang="en-GB" dirty="0"/>
              <a:t>Cross Industry Standard Process for Data Mining (CRISP-DM)</a:t>
            </a:r>
          </a:p>
          <a:p>
            <a:pPr marL="171450" indent="-171450">
              <a:buFont typeface="Arial" panose="020B0604020202020204" pitchFamily="34" charset="0"/>
              <a:buChar char="•"/>
            </a:pPr>
            <a:r>
              <a:rPr lang="en-GB" dirty="0"/>
              <a:t>Breaks everything down into 6 phases</a:t>
            </a:r>
          </a:p>
          <a:p>
            <a:pPr marL="171450" indent="-171450">
              <a:buFont typeface="Arial" panose="020B0604020202020204" pitchFamily="34" charset="0"/>
              <a:buChar char="•"/>
            </a:pPr>
            <a:r>
              <a:rPr lang="en-GB" dirty="0"/>
              <a:t>Allows for going bac  k a step – more agile approach to understanding</a:t>
            </a:r>
          </a:p>
          <a:p>
            <a:pPr marL="0" lvl="0" indent="0">
              <a:buFont typeface="Arial" panose="020B0604020202020204" pitchFamily="34" charset="0"/>
              <a:buNone/>
            </a:pPr>
            <a:endParaRPr lang="en-GB" dirty="0"/>
          </a:p>
          <a:p>
            <a:pPr marL="0" indent="0">
              <a:buFont typeface="Arial" panose="020B0604020202020204" pitchFamily="34" charset="0"/>
              <a:buNone/>
            </a:pPr>
            <a:endParaRPr lang="en-GB" dirty="0"/>
          </a:p>
          <a:p>
            <a:pPr fontAlgn="base" latinLnBrk="0"/>
            <a:r>
              <a:rPr lang="en-GB" sz="1200" b="1" i="0" u="none" strike="noStrike" kern="1200" dirty="0">
                <a:solidFill>
                  <a:schemeClr val="tx1"/>
                </a:solidFill>
                <a:effectLst/>
                <a:latin typeface="+mn-lt"/>
                <a:ea typeface="+mn-ea"/>
                <a:cs typeface="+mn-cs"/>
              </a:rPr>
              <a:t>Business Understanding</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An initial opportunity assessment</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Identification of the business questions that are candidates for the solutions</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Problem formulation</a:t>
            </a:r>
          </a:p>
          <a:p>
            <a:pPr marL="171450" indent="-171450" fontAlgn="base" latinLnBrk="0">
              <a:buFont typeface="Arial" panose="020B0604020202020204" pitchFamily="34" charset="0"/>
              <a:buChar char="•"/>
            </a:pPr>
            <a:r>
              <a:rPr lang="en-GB" sz="1200" b="0" i="0" u="none" strike="noStrike" kern="1200" dirty="0">
                <a:solidFill>
                  <a:schemeClr val="tx1"/>
                </a:solidFill>
                <a:effectLst/>
                <a:latin typeface="+mn-lt"/>
                <a:ea typeface="+mn-ea"/>
                <a:cs typeface="+mn-cs"/>
              </a:rPr>
              <a:t>Cost-benefit analysis</a:t>
            </a:r>
          </a:p>
          <a:p>
            <a:pPr marL="171450" indent="-171450" fontAlgn="base" latinLnBrk="0">
              <a:buFont typeface="Arial" panose="020B0604020202020204" pitchFamily="34" charset="0"/>
              <a:buChar char="•"/>
            </a:pPr>
            <a:endParaRPr lang="en-GB" sz="1200" b="0" i="0" u="none" strike="noStrike" kern="1200" dirty="0">
              <a:solidFill>
                <a:schemeClr val="tx1"/>
              </a:solidFill>
              <a:effectLst/>
              <a:latin typeface="+mn-lt"/>
              <a:ea typeface="+mn-ea"/>
              <a:cs typeface="+mn-cs"/>
            </a:endParaRPr>
          </a:p>
          <a:p>
            <a:pPr fontAlgn="base"/>
            <a:r>
              <a:rPr lang="en-GB" sz="1200" b="1" i="0" u="none" strike="noStrike" kern="1200" dirty="0">
                <a:solidFill>
                  <a:schemeClr val="tx1"/>
                </a:solidFill>
                <a:effectLst/>
                <a:latin typeface="+mn-lt"/>
                <a:ea typeface="+mn-ea"/>
                <a:cs typeface="+mn-cs"/>
              </a:rPr>
              <a:t>Understanding Data</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data types (string, integer, dates, </a:t>
            </a:r>
            <a:r>
              <a:rPr lang="en-GB" sz="1200" b="0" i="0" u="none" strike="noStrike" kern="1200" dirty="0" err="1">
                <a:solidFill>
                  <a:schemeClr val="tx1"/>
                </a:solidFill>
                <a:effectLst/>
                <a:latin typeface="+mn-lt"/>
                <a:ea typeface="+mn-ea"/>
                <a:cs typeface="+mn-cs"/>
              </a:rPr>
              <a:t>boolean</a:t>
            </a:r>
            <a:r>
              <a:rPr lang="en-GB" sz="1200" b="0" i="0" u="none" strike="noStrike" kern="1200" dirty="0">
                <a:solidFill>
                  <a:schemeClr val="tx1"/>
                </a:solidFill>
                <a:effectLst/>
                <a:latin typeface="+mn-lt"/>
                <a:ea typeface="+mn-ea"/>
                <a:cs typeface="+mn-cs"/>
              </a:rPr>
              <a:t>)</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Determining the distribution (Discrete/Categorical or Continuous)</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Population of values or identification missing values (dense or sparse)</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Generating a statistical profile of the data (Min, Max, Mean, Counts, Distinct Count, etc)</a:t>
            </a:r>
          </a:p>
          <a:p>
            <a:pPr marL="171450" indent="-171450" fontAlgn="base">
              <a:buFont typeface="Arial" panose="020B0604020202020204" pitchFamily="34" charset="0"/>
              <a:buChar char="•"/>
            </a:pPr>
            <a:r>
              <a:rPr lang="en-GB" sz="1200" b="0" i="0" u="none" strike="noStrike" kern="1200" dirty="0">
                <a:solidFill>
                  <a:schemeClr val="tx1"/>
                </a:solidFill>
                <a:effectLst/>
                <a:latin typeface="+mn-lt"/>
                <a:ea typeface="+mn-ea"/>
                <a:cs typeface="+mn-cs"/>
              </a:rPr>
              <a:t>Identifying correlation within the data set</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Data science involves:</a:t>
            </a:r>
          </a:p>
          <a:p>
            <a:pPr marL="628650" lvl="1" indent="-171450">
              <a:buFont typeface="Arial" panose="020B0604020202020204" pitchFamily="34" charset="0"/>
              <a:buChar char="•"/>
            </a:pPr>
            <a:r>
              <a:rPr lang="en-GB" dirty="0"/>
              <a:t>Finding data</a:t>
            </a:r>
          </a:p>
          <a:p>
            <a:pPr marL="628650" lvl="1" indent="-171450">
              <a:buFont typeface="Arial" panose="020B0604020202020204" pitchFamily="34" charset="0"/>
              <a:buChar char="•"/>
            </a:pPr>
            <a:r>
              <a:rPr lang="en-GB" dirty="0"/>
              <a:t>Acquiring data</a:t>
            </a:r>
          </a:p>
          <a:p>
            <a:pPr marL="628650" lvl="1" indent="-171450">
              <a:buFont typeface="Arial" panose="020B0604020202020204" pitchFamily="34" charset="0"/>
              <a:buChar char="•"/>
            </a:pPr>
            <a:r>
              <a:rPr lang="en-GB" dirty="0"/>
              <a:t>Cleaning and transforming data</a:t>
            </a:r>
          </a:p>
          <a:p>
            <a:pPr marL="628650" lvl="1" indent="-171450">
              <a:buFont typeface="Arial" panose="020B0604020202020204" pitchFamily="34" charset="0"/>
              <a:buChar char="•"/>
            </a:pPr>
            <a:r>
              <a:rPr lang="en-GB" dirty="0"/>
              <a:t>Understanding relationships in data</a:t>
            </a:r>
          </a:p>
          <a:p>
            <a:pPr marL="628650" lvl="1" indent="-171450">
              <a:buFont typeface="Arial" panose="020B0604020202020204" pitchFamily="34" charset="0"/>
              <a:buChar char="•"/>
            </a:pPr>
            <a:r>
              <a:rPr lang="en-GB" dirty="0"/>
              <a:t>Delivering value from data</a:t>
            </a:r>
          </a:p>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8A4384D1-8F66-42D0-A412-5BE748C5039D}" type="slidenum">
              <a:rPr lang="en-GB" smtClean="0"/>
              <a:t>2</a:t>
            </a:fld>
            <a:endParaRPr lang="en-GB" dirty="0"/>
          </a:p>
        </p:txBody>
      </p:sp>
    </p:spTree>
    <p:extLst>
      <p:ext uri="{BB962C8B-B14F-4D97-AF65-F5344CB8AC3E}">
        <p14:creationId xmlns:p14="http://schemas.microsoft.com/office/powerpoint/2010/main" val="686766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1873527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 a binary classification task, the goal is to classify the input data into two mutually exclusive categories. The training data in such a situation is </a:t>
            </a:r>
            <a:r>
              <a:rPr lang="en-IN" dirty="0" err="1"/>
              <a:t>labeled</a:t>
            </a:r>
            <a:r>
              <a:rPr lang="en-IN" dirty="0"/>
              <a:t> in a binary format: true and false; positive and negative; O and 1; spam and not spam, etc. depending on the problem being tackled. For instance, we might want to detect whether a given image is a truck or a boat. </a:t>
            </a:r>
          </a:p>
          <a:p>
            <a:endParaRPr lang="en-IN" dirty="0"/>
          </a:p>
          <a:p>
            <a:r>
              <a:rPr lang="en-IN" dirty="0"/>
              <a:t>Logistic Regression and Support Vector Machines algorithms are natively designed for binary classifications. However, other algorithms such as K-Nearest </a:t>
            </a:r>
            <a:r>
              <a:rPr lang="en-IN" dirty="0" err="1"/>
              <a:t>Neighbors</a:t>
            </a:r>
            <a:r>
              <a:rPr lang="en-IN" dirty="0"/>
              <a:t> and Decision Trees can also be used for binary classification. </a:t>
            </a:r>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26</a:t>
            </a:fld>
            <a:endParaRPr lang="en-GB"/>
          </a:p>
        </p:txBody>
      </p:sp>
    </p:spTree>
    <p:extLst>
      <p:ext uri="{BB962C8B-B14F-4D97-AF65-F5344CB8AC3E}">
        <p14:creationId xmlns:p14="http://schemas.microsoft.com/office/powerpoint/2010/main" val="2277773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multi-class classification, on the other hand, has at least two mutually exclusive class labels, where the goal is to predict to which class a given input example belongs to. In the following case, the model correctly classified the image to be a plane. </a:t>
            </a:r>
          </a:p>
          <a:p>
            <a:endParaRPr lang="en-IN" dirty="0"/>
          </a:p>
          <a:p>
            <a:endParaRPr lang="en-IN" dirty="0"/>
          </a:p>
          <a:p>
            <a:r>
              <a:rPr lang="en-IN" dirty="0"/>
              <a:t>Most of the binary classification algorithms can be also used for multi-class classification. These algorithms include but are not limited to:</a:t>
            </a:r>
          </a:p>
          <a:p>
            <a:pPr>
              <a:buFont typeface="Arial" panose="020B0604020202020204" pitchFamily="34" charset="0"/>
              <a:buChar char="•"/>
            </a:pPr>
            <a:r>
              <a:rPr lang="en-IN" dirty="0"/>
              <a:t>Random Forest</a:t>
            </a:r>
          </a:p>
          <a:p>
            <a:pPr>
              <a:buFont typeface="Arial" panose="020B0604020202020204" pitchFamily="34" charset="0"/>
              <a:buChar char="•"/>
            </a:pPr>
            <a:r>
              <a:rPr lang="en-IN" dirty="0"/>
              <a:t>Naive Bayes </a:t>
            </a:r>
          </a:p>
          <a:p>
            <a:pPr>
              <a:buFont typeface="Arial" panose="020B0604020202020204" pitchFamily="34" charset="0"/>
              <a:buChar char="•"/>
            </a:pPr>
            <a:r>
              <a:rPr lang="en-IN" dirty="0"/>
              <a:t>K-Nearest </a:t>
            </a:r>
            <a:r>
              <a:rPr lang="en-IN" dirty="0" err="1"/>
              <a:t>Neighbors</a:t>
            </a:r>
            <a:r>
              <a:rPr lang="en-IN" dirty="0"/>
              <a:t> </a:t>
            </a:r>
          </a:p>
          <a:p>
            <a:pPr>
              <a:buFont typeface="Arial" panose="020B0604020202020204" pitchFamily="34" charset="0"/>
              <a:buChar char="•"/>
            </a:pPr>
            <a:r>
              <a:rPr lang="en-IN" dirty="0"/>
              <a:t>Gradient Boosting </a:t>
            </a:r>
          </a:p>
          <a:p>
            <a:pPr>
              <a:buFont typeface="Arial" panose="020B0604020202020204" pitchFamily="34" charset="0"/>
              <a:buChar char="•"/>
            </a:pPr>
            <a:r>
              <a:rPr lang="en-IN" dirty="0"/>
              <a:t>SVM</a:t>
            </a:r>
          </a:p>
          <a:p>
            <a:pPr>
              <a:buFont typeface="Arial" panose="020B0604020202020204" pitchFamily="34" charset="0"/>
              <a:buChar char="•"/>
            </a:pPr>
            <a:r>
              <a:rPr lang="en-IN" dirty="0"/>
              <a:t>Logistic Regression.</a:t>
            </a:r>
          </a:p>
          <a:p>
            <a:endParaRPr lang="en-US"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1126624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Linear regression is one of the easiest and most popular Machine Learning algorithms. It is a statistical method that is used for predictive analysis. Linear regression makes predictions for continuous/real or numeric variables such as </a:t>
            </a:r>
            <a:r>
              <a:rPr lang="en-IN" b="1" dirty="0"/>
              <a:t>sales, salary, age, product price,</a:t>
            </a:r>
            <a:r>
              <a:rPr lang="en-IN" dirty="0"/>
              <a:t> etc. </a:t>
            </a:r>
          </a:p>
          <a:p>
            <a:endParaRPr lang="en-IN" dirty="0"/>
          </a:p>
          <a:p>
            <a:r>
              <a:rPr lang="en-IN" dirty="0"/>
              <a:t>Linear regression algorithm shows a linear relationship between a dependent (y) and one or more independent (y) variables, hence called as linear regression. Since linear regression shows the linear relationship, which means it finds how the value of the dependent variable is changing according to the value of the independent variable.</a:t>
            </a:r>
          </a:p>
          <a:p>
            <a:endParaRPr lang="en-US" dirty="0"/>
          </a:p>
          <a:p>
            <a:r>
              <a:rPr lang="en-IN" dirty="0"/>
              <a:t>The linear regression model provides a sloped straight line representing the relationship between the variables. </a:t>
            </a:r>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28</a:t>
            </a:fld>
            <a:endParaRPr lang="en-GB"/>
          </a:p>
        </p:txBody>
      </p:sp>
    </p:spTree>
    <p:extLst>
      <p:ext uri="{BB962C8B-B14F-4D97-AF65-F5344CB8AC3E}">
        <p14:creationId xmlns:p14="http://schemas.microsoft.com/office/powerpoint/2010/main" val="3986563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is an animated slide – use the notes below to talk to each animation build (clicks are indicated by numbers)</a:t>
            </a:r>
          </a:p>
          <a:p>
            <a:endParaRPr lang="en-US" dirty="0"/>
          </a:p>
          <a:p>
            <a:r>
              <a:rPr lang="en-US" dirty="0"/>
              <a:t>One of the most common machine learning technique is called </a:t>
            </a:r>
            <a:r>
              <a:rPr lang="en-US" i="1" dirty="0"/>
              <a:t>regression</a:t>
            </a:r>
            <a:r>
              <a:rPr lang="en-US" i="0" dirty="0"/>
              <a:t>. You use regression when you want to predict a numeric value; like a price, a sales total, or some other measure.</a:t>
            </a:r>
          </a:p>
          <a:p>
            <a:endParaRPr lang="en-US" i="0" dirty="0"/>
          </a:p>
          <a:p>
            <a:r>
              <a:rPr lang="en-US" i="0" dirty="0"/>
              <a:t>Let's look at an example and get an idea of how it works. There's a little mathematics involved, but don't worry – the basic idea is fairly straightforward!</a:t>
            </a:r>
          </a:p>
          <a:p>
            <a:endParaRPr lang="en-US" i="0" dirty="0"/>
          </a:p>
          <a:p>
            <a:r>
              <a:rPr lang="en-US" i="0" dirty="0"/>
              <a:t>In this example, we'll imagine a bicycle rental company that wants to predict the number of rentals on a given day based on weather conditions.</a:t>
            </a:r>
          </a:p>
          <a:p>
            <a:endParaRPr lang="en-US" i="0" dirty="0"/>
          </a:p>
          <a:p>
            <a:pPr marL="228600" indent="-228600">
              <a:buAutoNum type="arabicPeriod"/>
            </a:pPr>
            <a:r>
              <a:rPr lang="en-US" i="0" dirty="0"/>
              <a:t>We'll start with some historical data about cycle rentals. For this simple example, we'll restrict this to just the temperature and number of rentals per day. In reality there would be more factors to consider. </a:t>
            </a:r>
            <a:r>
              <a:rPr lang="en-US" i="1" dirty="0"/>
              <a:t>{A table of data showing daily temperatures and the number of rentals appears}</a:t>
            </a:r>
            <a:endParaRPr lang="en-US" i="0" dirty="0"/>
          </a:p>
          <a:p>
            <a:pPr marL="228600" indent="-228600">
              <a:buAutoNum type="arabicPeriod"/>
            </a:pPr>
            <a:r>
              <a:rPr lang="en-US" i="0" dirty="0"/>
              <a:t>The number of rentals is the </a:t>
            </a:r>
            <a:r>
              <a:rPr lang="en-US" i="1" dirty="0"/>
              <a:t>label</a:t>
            </a:r>
            <a:r>
              <a:rPr lang="en-US" i="0" dirty="0"/>
              <a:t> we're going to predict, and we're going to use the daily temperature as a </a:t>
            </a:r>
            <a:r>
              <a:rPr lang="en-US" i="1" dirty="0"/>
              <a:t>feature</a:t>
            </a:r>
            <a:r>
              <a:rPr lang="en-US" i="0" dirty="0"/>
              <a:t> on which to base the prediction. Generally, we refer to the feature (or features) as X and the label as Y; and what we're going to do is to try to figure out a </a:t>
            </a:r>
            <a:r>
              <a:rPr lang="en-US" i="1" dirty="0"/>
              <a:t>function</a:t>
            </a:r>
            <a:r>
              <a:rPr lang="en-US" i="0" dirty="0"/>
              <a:t> that we can apply to X to get the value of Y. This function will be the basis for a </a:t>
            </a:r>
            <a:r>
              <a:rPr lang="en-US" i="1" dirty="0"/>
              <a:t>model</a:t>
            </a:r>
            <a:r>
              <a:rPr lang="en-US" i="0" dirty="0"/>
              <a:t> that we can use to predict Y for any given value of X. </a:t>
            </a:r>
            <a:r>
              <a:rPr lang="en-US" i="1" dirty="0"/>
              <a:t>{X appears above the temperature column, and Y appears above the rentals column}</a:t>
            </a:r>
            <a:endParaRPr lang="en-US" i="0" dirty="0"/>
          </a:p>
          <a:p>
            <a:pPr marL="228600" indent="-228600">
              <a:buAutoNum type="arabicPeriod"/>
            </a:pPr>
            <a:r>
              <a:rPr lang="en-US" i="0" dirty="0"/>
              <a:t>When we find a function, we'll want to validate it with some data for days where we already know the number of rentals so we can see how well it predicts; so we'll split the data into a subset that we'll use the </a:t>
            </a:r>
            <a:r>
              <a:rPr lang="en-US" i="1" dirty="0"/>
              <a:t>train</a:t>
            </a:r>
            <a:r>
              <a:rPr lang="en-US" i="0" dirty="0"/>
              <a:t> the model, and hold back a subset for </a:t>
            </a:r>
            <a:r>
              <a:rPr lang="en-US" i="1" dirty="0"/>
              <a:t>validation</a:t>
            </a:r>
            <a:r>
              <a:rPr lang="en-US" i="0" dirty="0"/>
              <a:t>. </a:t>
            </a:r>
            <a:r>
              <a:rPr lang="en-US" i="1" dirty="0"/>
              <a:t>{The table is split into a training subset and a validation subset}</a:t>
            </a:r>
            <a:endParaRPr lang="en-US" i="0" dirty="0"/>
          </a:p>
          <a:p>
            <a:pPr marL="228600" indent="-228600">
              <a:buAutoNum type="arabicPeriod"/>
            </a:pPr>
            <a:r>
              <a:rPr lang="en-US" i="0" dirty="0"/>
              <a:t>To find an appropriate function, let's plot the X and Y values so we can visualize the relationship between them. </a:t>
            </a:r>
            <a:r>
              <a:rPr lang="en-US" i="1" dirty="0"/>
              <a:t>{A chart showing X values plotted against Y values from the training subset is displayed</a:t>
            </a:r>
            <a:endParaRPr lang="en-US" i="0" dirty="0"/>
          </a:p>
          <a:p>
            <a:pPr marL="228600" indent="-228600">
              <a:buAutoNum type="arabicPeriod"/>
            </a:pPr>
            <a:r>
              <a:rPr lang="en-US" i="0" dirty="0"/>
              <a:t>Looking at the plot, you can see a trend in which higher temperatures tend to correlate with more rentals. In fact, we can fit a line between the plotted points that more or less describes this correlation and we can use this line to work out a calculation that produces Y from X. The ability to use a line like this to define a function for the X/Y relationship is technically called </a:t>
            </a:r>
            <a:r>
              <a:rPr lang="en-US" i="1" dirty="0"/>
              <a:t>linear regression</a:t>
            </a:r>
            <a:r>
              <a:rPr lang="en-US" i="0" dirty="0"/>
              <a:t>; which sounds complicated, but let's look at the basic principle of how it works and hopefully you'll find that it's actually fairly intuitive. </a:t>
            </a:r>
            <a:r>
              <a:rPr lang="en-US" i="1" dirty="0"/>
              <a:t>{A diagonal line showing a trend where high X values tend to correlate to high Y values is added to the chart</a:t>
            </a:r>
            <a:r>
              <a:rPr lang="en-US" i="0" dirty="0"/>
              <a:t>}</a:t>
            </a:r>
          </a:p>
          <a:p>
            <a:pPr marL="228600" indent="-228600">
              <a:buAutoNum type="arabicPeriod"/>
            </a:pPr>
            <a:r>
              <a:rPr lang="en-US" i="0" dirty="0"/>
              <a:t>The point where the line intercepts the Y axis is around 35… </a:t>
            </a:r>
            <a:r>
              <a:rPr lang="en-US" i="1" dirty="0"/>
              <a:t>{The point where the line intersects the Y axis is highlighted on the chart</a:t>
            </a:r>
            <a:r>
              <a:rPr lang="en-US" i="0" dirty="0"/>
              <a:t>}</a:t>
            </a:r>
          </a:p>
          <a:p>
            <a:pPr marL="228600" indent="-228600">
              <a:buAutoNum type="arabicPeriod"/>
            </a:pPr>
            <a:r>
              <a:rPr lang="en-US" i="0" dirty="0"/>
              <a:t>…and the slope of the line is such that for every 1 unit of X it goes along, it goes up around 1.5 units of Y… </a:t>
            </a:r>
            <a:r>
              <a:rPr lang="en-US" i="1" dirty="0"/>
              <a:t>{The slope of the line is shown by an arrow going left for 1 unit and an arrow going up for 1.5 units}</a:t>
            </a:r>
            <a:endParaRPr lang="en-US" i="0" dirty="0"/>
          </a:p>
          <a:p>
            <a:pPr marL="228600" indent="-228600">
              <a:buAutoNum type="arabicPeriod"/>
            </a:pPr>
            <a:r>
              <a:rPr lang="en-US" i="0" dirty="0"/>
              <a:t>…so the function that operates on X to find Y is </a:t>
            </a:r>
            <a:r>
              <a:rPr lang="en-US" b="1" i="0" dirty="0"/>
              <a:t>35 </a:t>
            </a:r>
            <a:r>
              <a:rPr lang="en-US" b="1" i="1" dirty="0"/>
              <a:t>plus</a:t>
            </a:r>
            <a:r>
              <a:rPr lang="en-US" b="1" i="0" dirty="0"/>
              <a:t> 1.5 </a:t>
            </a:r>
            <a:r>
              <a:rPr lang="en-US" b="1" i="1" dirty="0"/>
              <a:t>times</a:t>
            </a:r>
            <a:r>
              <a:rPr lang="en-US" b="1" i="0" dirty="0"/>
              <a:t> X</a:t>
            </a:r>
            <a:r>
              <a:rPr lang="en-US" i="0" dirty="0"/>
              <a:t>. </a:t>
            </a:r>
            <a:r>
              <a:rPr lang="en-US" i="1" dirty="0"/>
              <a:t>{The function "f(x) = 35 + 1.4x" is displayed}</a:t>
            </a:r>
            <a:endParaRPr lang="en-US" i="0" dirty="0"/>
          </a:p>
          <a:p>
            <a:pPr marL="228600" indent="-228600">
              <a:buAutoNum type="arabicPeriod"/>
            </a:pPr>
            <a:r>
              <a:rPr lang="en-US" i="0" dirty="0"/>
              <a:t>Now we can test that function with the validation data that we held back. Here are the values we get from the function for the temperatures on those days – because this is a </a:t>
            </a:r>
            <a:r>
              <a:rPr lang="en-US" i="1" dirty="0"/>
              <a:t>prediction</a:t>
            </a:r>
            <a:r>
              <a:rPr lang="en-US" i="0" dirty="0"/>
              <a:t> of Y rather than the </a:t>
            </a:r>
            <a:r>
              <a:rPr lang="en-US" i="1" dirty="0"/>
              <a:t>actual</a:t>
            </a:r>
            <a:r>
              <a:rPr lang="en-US" i="0" dirty="0"/>
              <a:t> Y value, we write it with a little "hat" and call it Y-hat. </a:t>
            </a:r>
            <a:r>
              <a:rPr lang="en-US" i="1" dirty="0"/>
              <a:t>{A column of values calculated by using the function is added alongside the actual Y values in the validation subset}</a:t>
            </a:r>
            <a:endParaRPr lang="en-US" i="0" dirty="0"/>
          </a:p>
          <a:p>
            <a:pPr marL="228600" indent="-228600">
              <a:buAutoNum type="arabicPeriod"/>
            </a:pPr>
            <a:r>
              <a:rPr lang="en-US" i="0" dirty="0"/>
              <a:t>Let's plot the </a:t>
            </a:r>
            <a:r>
              <a:rPr lang="en-US" i="1" dirty="0"/>
              <a:t>actual</a:t>
            </a:r>
            <a:r>
              <a:rPr lang="en-US" sz="1800" b="0" i="0" u="none" strike="noStrike" dirty="0">
                <a:solidFill>
                  <a:srgbClr val="000000"/>
                </a:solidFill>
                <a:effectLst/>
                <a:latin typeface="Calibri" panose="020F0502020204030204" pitchFamily="34" charset="0"/>
              </a:rPr>
              <a:t> values from the validation data along with the line from which the </a:t>
            </a:r>
            <a:r>
              <a:rPr lang="en-US" sz="1800" b="0" i="1" u="none" strike="noStrike" dirty="0">
                <a:solidFill>
                  <a:srgbClr val="000000"/>
                </a:solidFill>
                <a:effectLst/>
                <a:latin typeface="Calibri" panose="020F0502020204030204" pitchFamily="34" charset="0"/>
              </a:rPr>
              <a:t>predicted</a:t>
            </a:r>
            <a:r>
              <a:rPr lang="en-US" sz="1800" b="0" i="0" u="none" strike="noStrike" dirty="0">
                <a:solidFill>
                  <a:srgbClr val="000000"/>
                </a:solidFill>
                <a:effectLst/>
                <a:latin typeface="Calibri" panose="020F0502020204030204" pitchFamily="34" charset="0"/>
              </a:rPr>
              <a:t> values were calculated. </a:t>
            </a:r>
            <a:r>
              <a:rPr lang="en-US" sz="1800" b="0" i="1" u="none" strike="noStrike" dirty="0">
                <a:solidFill>
                  <a:srgbClr val="000000"/>
                </a:solidFill>
                <a:effectLst/>
                <a:latin typeface="Calibri" panose="020F0502020204030204" pitchFamily="34" charset="0"/>
              </a:rPr>
              <a:t>{The actual values from the validation subset are plotted on the chart alongside the line that represents the predictive function}</a:t>
            </a:r>
            <a:endParaRPr lang="en-US" sz="1800" b="0" i="0" u="none" strike="noStrike" dirty="0">
              <a:solidFill>
                <a:srgbClr val="000000"/>
              </a:solidFill>
              <a:effectLst/>
              <a:latin typeface="Calibri" panose="020F0502020204030204" pitchFamily="34" charset="0"/>
            </a:endParaRPr>
          </a:p>
          <a:p>
            <a:pPr marL="228600" indent="-228600">
              <a:buAutoNum type="arabicPeriod"/>
            </a:pPr>
            <a:r>
              <a:rPr lang="en-US" sz="1800" b="0" i="0" u="none" strike="noStrike" dirty="0">
                <a:solidFill>
                  <a:srgbClr val="000000"/>
                </a:solidFill>
                <a:effectLst/>
                <a:latin typeface="Calibri" panose="020F0502020204030204" pitchFamily="34" charset="0"/>
              </a:rPr>
              <a:t>Now we can see how well the model predicts by measuring the difference between the predicted values and the actual values that we know to be true – this tells us the amount of </a:t>
            </a:r>
            <a:r>
              <a:rPr lang="en-US" sz="1800" b="0" i="1" u="none" strike="noStrike" dirty="0">
                <a:solidFill>
                  <a:srgbClr val="000000"/>
                </a:solidFill>
                <a:effectLst/>
                <a:latin typeface="Calibri" panose="020F0502020204030204" pitchFamily="34" charset="0"/>
              </a:rPr>
              <a:t>error</a:t>
            </a:r>
            <a:r>
              <a:rPr lang="en-US" sz="1800" b="0" i="0" u="none" strike="noStrike" dirty="0">
                <a:solidFill>
                  <a:srgbClr val="000000"/>
                </a:solidFill>
                <a:effectLst/>
                <a:latin typeface="Calibri" panose="020F0502020204030204" pitchFamily="34" charset="0"/>
              </a:rPr>
              <a:t> in the model. There are various ways to calculate this error value and generate common </a:t>
            </a:r>
            <a:r>
              <a:rPr lang="en-US" sz="1800" b="0" i="1" u="none" strike="noStrike" dirty="0">
                <a:solidFill>
                  <a:srgbClr val="000000"/>
                </a:solidFill>
                <a:effectLst/>
                <a:latin typeface="Calibri" panose="020F0502020204030204" pitchFamily="34" charset="0"/>
              </a:rPr>
              <a:t>metrics</a:t>
            </a:r>
            <a:r>
              <a:rPr lang="en-US" sz="1800" b="0" i="0" u="none" strike="noStrike" dirty="0">
                <a:solidFill>
                  <a:srgbClr val="000000"/>
                </a:solidFill>
                <a:effectLst/>
                <a:latin typeface="Calibri" panose="020F0502020204030204" pitchFamily="34" charset="0"/>
              </a:rPr>
              <a:t> that we can use to evaluate a regression model. </a:t>
            </a:r>
            <a:r>
              <a:rPr lang="en-US" sz="1800" b="0" i="1" u="none" strike="noStrike" dirty="0">
                <a:solidFill>
                  <a:srgbClr val="000000"/>
                </a:solidFill>
                <a:effectLst/>
                <a:latin typeface="Calibri" panose="020F0502020204030204" pitchFamily="34" charset="0"/>
              </a:rPr>
              <a:t>{Arrows indicating the distance between each actual value and the prediction function line are added to the chart}</a:t>
            </a:r>
            <a:endParaRPr lang="en-US" sz="1800" b="0" i="0" u="none" strike="noStrike" dirty="0">
              <a:solidFill>
                <a:srgbClr val="000000"/>
              </a:solidFill>
              <a:effectLst/>
              <a:latin typeface="Calibri" panose="020F0502020204030204" pitchFamily="34" charset="0"/>
            </a:endParaRPr>
          </a:p>
          <a:p>
            <a:pPr marL="228600" indent="-228600">
              <a:buAutoNum type="arabicPeriod"/>
            </a:pPr>
            <a:endParaRPr lang="en-US" sz="1800" b="0" i="0" u="none" strike="noStrike" dirty="0">
              <a:solidFill>
                <a:srgbClr val="000000"/>
              </a:solidFill>
              <a:effectLst/>
              <a:latin typeface="Calibri" panose="020F0502020204030204" pitchFamily="34" charset="0"/>
            </a:endParaRPr>
          </a:p>
          <a:p>
            <a:pPr marL="0" indent="0">
              <a:buNone/>
            </a:pPr>
            <a:r>
              <a:rPr lang="en-US" sz="1800" b="0" i="0" u="none" strike="noStrike" dirty="0">
                <a:solidFill>
                  <a:srgbClr val="000000"/>
                </a:solidFill>
                <a:effectLst/>
                <a:latin typeface="Calibri" panose="020F0502020204030204" pitchFamily="34" charset="0"/>
              </a:rPr>
              <a:t>This is a simple example, just to describe the general concepts and process for training and evaluating a regression model. In a real-world scenario, the training algorithm would need to fit multiple features (X values) to a regression function; but the basic principles remain the same. You start with some data that contains features and labels, you use some of the data to train a regression model by using an algorithm that tries to determine a function for X that predicts Y; and then you evaluate the trained model using the validation data that you held back. If you're happy with the level of error in the model, you can then use it to infer unknown label values in new cases.</a:t>
            </a:r>
            <a:endParaRPr lang="en-US" i="0" dirty="0"/>
          </a:p>
          <a:p>
            <a:pPr marL="228600" indent="-228600">
              <a:buAutoNum type="arabicPeriod"/>
            </a:pPr>
            <a:endParaRPr lang="en-US" i="0" dirty="0"/>
          </a:p>
          <a:p>
            <a:pPr marL="228600" indent="-228600">
              <a:buAutoNum type="arabicPeriod"/>
            </a:pPr>
            <a:endParaRPr lang="en-US" i="0"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10/11/23 1:36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469234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Logistic regression is a </a:t>
            </a:r>
            <a:r>
              <a:rPr lang="en-IN" dirty="0">
                <a:hlinkClick r:id="rId3"/>
              </a:rPr>
              <a:t>supervised machine learning</a:t>
            </a:r>
            <a:r>
              <a:rPr lang="en-IN" dirty="0"/>
              <a:t> algorithm mainly used for </a:t>
            </a:r>
            <a:r>
              <a:rPr lang="en-IN" dirty="0">
                <a:hlinkClick r:id="rId4"/>
              </a:rPr>
              <a:t>classification</a:t>
            </a:r>
            <a:r>
              <a:rPr lang="en-IN" dirty="0"/>
              <a:t> tasks where the goal is to predict the probability that an instance of belonging to a given class. It is used for classification algorithms its name is logistic regression. it’s referred to as regression because it takes the output of the </a:t>
            </a:r>
            <a:r>
              <a:rPr lang="en-IN" dirty="0">
                <a:hlinkClick r:id="rId5"/>
              </a:rPr>
              <a:t>linear regression </a:t>
            </a:r>
            <a:r>
              <a:rPr lang="en-IN" dirty="0"/>
              <a:t>function as input and uses a sigmoid function to estimate the probability for the given class. The </a:t>
            </a:r>
            <a:r>
              <a:rPr lang="en-IN" dirty="0">
                <a:hlinkClick r:id="rId6"/>
              </a:rPr>
              <a:t>difference between linear regression and logistic regression</a:t>
            </a:r>
            <a:r>
              <a:rPr lang="en-IN" dirty="0"/>
              <a:t> is that linear regression output is the continuous value that can be anything while logistic regression predicts the probability that an instance belongs to a given class or not.</a:t>
            </a:r>
          </a:p>
          <a:p>
            <a:endParaRPr lang="en-IN" b="1" dirty="0"/>
          </a:p>
          <a:p>
            <a:r>
              <a:rPr lang="en-IN" dirty="0"/>
              <a:t>It can be either Yes or No, 0 or 1, true or False, etc. but instead of giving the exact value as 0 and 1, it gives the probabilistic values which lie between 0 and 1. Logistic Regression is much similar to the Linear Regression except that how they are used. Linear Regression is used for solving Regression problems, whereas Logistic regression is used for solving the classification problems. </a:t>
            </a:r>
            <a:endParaRPr lang="en-IN" b="1" dirty="0"/>
          </a:p>
          <a:p>
            <a:endParaRPr lang="en-IN" b="1" dirty="0"/>
          </a:p>
          <a:p>
            <a:r>
              <a:rPr lang="en-IN" dirty="0"/>
              <a:t>n Logistic regression, instead of fitting a regression line, we fit an “S” shaped logistic function, which predicts two maximum values (0 or 1). The curve from the logistic function indicates the likelihood of something such as whether the cells are cancerous or not, a mouse is obese or not based on its weight, etc. </a:t>
            </a:r>
            <a:endParaRPr lang="en-IN" b="1" dirty="0"/>
          </a:p>
          <a:p>
            <a:endParaRPr lang="en-IN" b="1" dirty="0"/>
          </a:p>
          <a:p>
            <a:r>
              <a:rPr lang="en-IN" b="1" dirty="0"/>
              <a:t>Logistic Function (Sigmoid Function):</a:t>
            </a:r>
          </a:p>
          <a:p>
            <a:pPr>
              <a:buFont typeface="Arial" panose="020B0604020202020204" pitchFamily="34" charset="0"/>
              <a:buChar char="•"/>
            </a:pPr>
            <a:r>
              <a:rPr lang="en-IN" dirty="0"/>
              <a:t>The sigmoid function is a mathematical function used to map the predicted values to probabilities. </a:t>
            </a:r>
          </a:p>
          <a:p>
            <a:pPr>
              <a:buFont typeface="Arial" panose="020B0604020202020204" pitchFamily="34" charset="0"/>
              <a:buChar char="•"/>
            </a:pPr>
            <a:r>
              <a:rPr lang="en-IN" dirty="0"/>
              <a:t>It maps any real value into another value within a range of 0 and 1.</a:t>
            </a:r>
          </a:p>
          <a:p>
            <a:pPr>
              <a:buFont typeface="Arial" panose="020B0604020202020204" pitchFamily="34" charset="0"/>
              <a:buChar char="•"/>
            </a:pPr>
            <a:r>
              <a:rPr lang="en-IN" dirty="0"/>
              <a:t>The value of the logistic regression must be between 0 and 1, which cannot go beyond this limit, so it forms a curve like the "S" form. The S-form curve is called the Sigmoid function or the logistic function.</a:t>
            </a:r>
          </a:p>
          <a:p>
            <a:pPr>
              <a:buFont typeface="Arial" panose="020B0604020202020204" pitchFamily="34" charset="0"/>
              <a:buChar char="•"/>
            </a:pPr>
            <a:r>
              <a:rPr lang="en-IN" dirty="0"/>
              <a:t>In logistic regression, we use the concept of the threshold value, which defines the probability of either 0 or 1. Such as values above the threshold value tends to 1, and a value below the threshold values tends to 0. </a:t>
            </a:r>
          </a:p>
          <a:p>
            <a:endParaRPr lang="en-US" dirty="0"/>
          </a:p>
          <a:p>
            <a:r>
              <a:rPr lang="en-IN" b="1" dirty="0"/>
              <a:t>Assumptions for Logistic Regression:</a:t>
            </a:r>
          </a:p>
          <a:p>
            <a:pPr>
              <a:buFont typeface="Arial" panose="020B0604020202020204" pitchFamily="34" charset="0"/>
              <a:buChar char="•"/>
            </a:pPr>
            <a:r>
              <a:rPr lang="en-IN" dirty="0"/>
              <a:t>The dependent variable must be categorical in nature. </a:t>
            </a:r>
          </a:p>
          <a:p>
            <a:pPr>
              <a:buFont typeface="Arial" panose="020B0604020202020204" pitchFamily="34" charset="0"/>
              <a:buChar char="•"/>
            </a:pPr>
            <a:r>
              <a:rPr lang="en-IN" dirty="0"/>
              <a:t>The independent variable should not have multi-collinearity.</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30</a:t>
            </a:fld>
            <a:endParaRPr lang="en-GB"/>
          </a:p>
        </p:txBody>
      </p:sp>
    </p:spTree>
    <p:extLst>
      <p:ext uri="{BB962C8B-B14F-4D97-AF65-F5344CB8AC3E}">
        <p14:creationId xmlns:p14="http://schemas.microsoft.com/office/powerpoint/2010/main" val="3131278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term "</a:t>
            </a:r>
            <a:r>
              <a:rPr lang="en-IN" b="1" dirty="0"/>
              <a:t>Artificial Neural Network</a:t>
            </a:r>
            <a:r>
              <a:rPr lang="en-IN" dirty="0"/>
              <a:t>" is derived from Biological neural networks that develop the structure of a human brain. Similar to the human brain that has neurons interconnected to one another, artificial neural networks also have neurons that are interconnected to one another in various layers of the networks. These neurons are known as nodes.</a:t>
            </a:r>
          </a:p>
          <a:p>
            <a:endParaRPr lang="en-IN" dirty="0"/>
          </a:p>
          <a:p>
            <a:r>
              <a:rPr lang="en-IN" b="1" dirty="0"/>
              <a:t>Biological Neural Network 		Artificial Neural Network </a:t>
            </a:r>
          </a:p>
          <a:p>
            <a:r>
              <a:rPr lang="en-IN" dirty="0"/>
              <a:t>Dendrites 				Inputs </a:t>
            </a:r>
          </a:p>
          <a:p>
            <a:r>
              <a:rPr lang="en-IN" dirty="0"/>
              <a:t>Cell nucleus 			Nodes </a:t>
            </a:r>
          </a:p>
          <a:p>
            <a:r>
              <a:rPr lang="en-IN" dirty="0"/>
              <a:t>Synapse 				Weights </a:t>
            </a:r>
          </a:p>
          <a:p>
            <a:r>
              <a:rPr lang="en-IN" dirty="0"/>
              <a:t>Axon 				Output</a:t>
            </a:r>
          </a:p>
          <a:p>
            <a:endParaRPr lang="en-IN" dirty="0"/>
          </a:p>
          <a:p>
            <a:endParaRPr lang="en-IN" dirty="0"/>
          </a:p>
          <a:p>
            <a:r>
              <a:rPr lang="en-IN" b="1" dirty="0"/>
              <a:t>Input Layer:</a:t>
            </a:r>
            <a:endParaRPr lang="en-IN" dirty="0"/>
          </a:p>
          <a:p>
            <a:r>
              <a:rPr lang="en-IN" dirty="0"/>
              <a:t>As the name suggests, it accepts inputs in several different formats provided by the programmer.</a:t>
            </a:r>
          </a:p>
          <a:p>
            <a:r>
              <a:rPr lang="en-IN" b="1" dirty="0"/>
              <a:t>Hidden Layer:</a:t>
            </a:r>
            <a:endParaRPr lang="en-IN" dirty="0"/>
          </a:p>
          <a:p>
            <a:r>
              <a:rPr lang="en-IN" dirty="0"/>
              <a:t>The hidden layer presents in-between input and output layers. It performs all the calculations to find hidden features and patterns.</a:t>
            </a:r>
          </a:p>
          <a:p>
            <a:r>
              <a:rPr lang="en-IN" b="1" dirty="0"/>
              <a:t>Output Layer:</a:t>
            </a:r>
            <a:endParaRPr lang="en-IN" dirty="0"/>
          </a:p>
          <a:p>
            <a:r>
              <a:rPr lang="en-IN" dirty="0"/>
              <a:t>The input goes through a series of transformations using the hidden layer, which finally results in output that is conveyed using this layer.</a:t>
            </a:r>
          </a:p>
          <a:p>
            <a:r>
              <a:rPr lang="en-IN" dirty="0"/>
              <a:t>The artificial neural network takes input and computes the weighted sum of the inputs and includes a bias. This computation is represented in the form of a transfer function. </a:t>
            </a:r>
          </a:p>
          <a:p>
            <a:endParaRPr lang="en-IN" dirty="0"/>
          </a:p>
          <a:p>
            <a:r>
              <a:rPr lang="en-IN" b="1" dirty="0"/>
              <a:t>ADVANTAGES</a:t>
            </a:r>
          </a:p>
          <a:p>
            <a:r>
              <a:rPr lang="en-IN" b="1" dirty="0"/>
              <a:t>Parallel processing capability:</a:t>
            </a:r>
            <a:endParaRPr lang="en-IN" dirty="0"/>
          </a:p>
          <a:p>
            <a:r>
              <a:rPr lang="en-IN" dirty="0"/>
              <a:t>Artificial neural networks have a numerical value that can perform more than one task simultaneously.</a:t>
            </a:r>
          </a:p>
          <a:p>
            <a:r>
              <a:rPr lang="en-IN" b="1" dirty="0"/>
              <a:t>Storing data on the entire network:</a:t>
            </a:r>
            <a:endParaRPr lang="en-IN" dirty="0"/>
          </a:p>
          <a:p>
            <a:r>
              <a:rPr lang="en-IN" dirty="0"/>
              <a:t>Data that is used in traditional programming is stored on the whole network, not on a database. The disappearance of a couple of pieces of data in one place doesn't prevent the network from working.</a:t>
            </a:r>
          </a:p>
          <a:p>
            <a:r>
              <a:rPr lang="en-IN" b="1" dirty="0"/>
              <a:t>Capability to work with incomplete knowledge:</a:t>
            </a:r>
            <a:endParaRPr lang="en-IN" dirty="0"/>
          </a:p>
          <a:p>
            <a:r>
              <a:rPr lang="en-IN" dirty="0"/>
              <a:t>After ANN training, the information may produce output even with inadequate data. The loss of performance here relies upon the significance of missing data.</a:t>
            </a:r>
          </a:p>
          <a:p>
            <a:r>
              <a:rPr lang="en-IN" b="1" dirty="0"/>
              <a:t>Having a memory distribution:</a:t>
            </a:r>
            <a:endParaRPr lang="en-IN" dirty="0"/>
          </a:p>
          <a:p>
            <a:r>
              <a:rPr lang="en-IN" dirty="0"/>
              <a:t>For ANN is to be able to adapt, it is important to determine the examples and to encourage the network according to the desired output by demonstrating these examples to the network. The succession of the network is directly proportional to the chosen instances, and if the event can't appear to the network in all its aspects, it can produce false output.</a:t>
            </a:r>
          </a:p>
          <a:p>
            <a:r>
              <a:rPr lang="en-IN" b="1" dirty="0"/>
              <a:t>Having fault tolerance:</a:t>
            </a:r>
            <a:endParaRPr lang="en-IN"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31</a:t>
            </a:fld>
            <a:endParaRPr lang="en-GB"/>
          </a:p>
        </p:txBody>
      </p:sp>
    </p:spTree>
    <p:extLst>
      <p:ext uri="{BB962C8B-B14F-4D97-AF65-F5344CB8AC3E}">
        <p14:creationId xmlns:p14="http://schemas.microsoft.com/office/powerpoint/2010/main" val="3355475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a:t>
            </a:r>
            <a:r>
              <a:rPr lang="en-IN" b="1" dirty="0"/>
              <a:t>decision forest</a:t>
            </a:r>
            <a:r>
              <a:rPr lang="en-IN" dirty="0"/>
              <a:t> is a generic term to describe models made of multiple decision trees. The prediction of a decision forest is the aggregation of the predictions of its decision trees. The implementation of this aggregation depends on the algorithm used to train the decision forest. For example, in a multi-class classification random forest (a type of decision forest), each tree votes for a single class, and the random forest prediction is the most represented class. In a binary classification gradient boosted Tree (GBT) (another type of decision forest), each tree outputs a logit (a floating point value), and the gradient boosted tree prediction is the sum of those values followed by an activation function (e.g. sigmoid).</a:t>
            </a:r>
          </a:p>
          <a:p>
            <a:endParaRPr lang="en-IN" dirty="0"/>
          </a:p>
          <a:p>
            <a:r>
              <a:rPr lang="en-IN" dirty="0"/>
              <a:t>Random forest is a </a:t>
            </a:r>
            <a:r>
              <a:rPr lang="en-IN" dirty="0">
                <a:hlinkClick r:id="rId3"/>
              </a:rPr>
              <a:t>supervised learning</a:t>
            </a:r>
            <a:r>
              <a:rPr lang="en-IN" dirty="0"/>
              <a:t> algorithm. The “forest” it builds is an ensemble of </a:t>
            </a:r>
            <a:r>
              <a:rPr lang="en-IN" dirty="0">
                <a:hlinkClick r:id="rId4"/>
              </a:rPr>
              <a:t>decision trees</a:t>
            </a:r>
            <a:r>
              <a:rPr lang="en-IN" dirty="0"/>
              <a:t>, usually trained with the bagging method. The general idea of the </a:t>
            </a:r>
            <a:r>
              <a:rPr lang="en-IN" dirty="0">
                <a:hlinkClick r:id="rId5"/>
              </a:rPr>
              <a:t>bagging method</a:t>
            </a:r>
            <a:r>
              <a:rPr lang="en-IN" dirty="0"/>
              <a:t> is that a combination of learning models increases the overall result.</a:t>
            </a:r>
          </a:p>
          <a:p>
            <a:endParaRPr lang="en-IN" dirty="0"/>
          </a:p>
          <a:p>
            <a:r>
              <a:rPr lang="en-IN" dirty="0"/>
              <a:t>One big advantage of random forest is that it can be used for both classification and regression problems, which form the majority of current machine learning systems.</a:t>
            </a:r>
          </a:p>
          <a:p>
            <a:r>
              <a:rPr lang="en-IN" dirty="0"/>
              <a:t>Let’s look at </a:t>
            </a:r>
            <a:r>
              <a:rPr lang="en-IN" dirty="0">
                <a:hlinkClick r:id="rId6"/>
              </a:rPr>
              <a:t>random forest in classification</a:t>
            </a:r>
            <a:r>
              <a:rPr lang="en-IN" dirty="0"/>
              <a:t>, since classification is sometimes considered the building block of machine learning. </a:t>
            </a:r>
          </a:p>
          <a:p>
            <a:endParaRPr lang="en-IN" dirty="0"/>
          </a:p>
          <a:p>
            <a:endParaRPr lang="en-IN"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32</a:t>
            </a:fld>
            <a:endParaRPr lang="en-GB"/>
          </a:p>
        </p:txBody>
      </p:sp>
    </p:spTree>
    <p:extLst>
      <p:ext uri="{BB962C8B-B14F-4D97-AF65-F5344CB8AC3E}">
        <p14:creationId xmlns:p14="http://schemas.microsoft.com/office/powerpoint/2010/main" val="2921750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main idea behind this algorithm is to build models sequentially and these subsequent models try to reduce the errors of the previous model.</a:t>
            </a:r>
          </a:p>
          <a:p>
            <a:endParaRPr lang="en-IN" dirty="0"/>
          </a:p>
          <a:p>
            <a:r>
              <a:rPr lang="en-IN" i="1" dirty="0"/>
              <a:t>Boosting</a:t>
            </a:r>
            <a:r>
              <a:rPr lang="en-IN" dirty="0"/>
              <a:t> : Training a bunch of models sequentially. Each model learns from the mistakes of the previous model.</a:t>
            </a:r>
          </a:p>
          <a:p>
            <a:endParaRPr lang="en-IN" dirty="0"/>
          </a:p>
          <a:p>
            <a:r>
              <a:rPr lang="en-IN" dirty="0"/>
              <a:t>Boosting works on the principle of improving mistakes of the previous learner through the next learner. In boosting, weak learner are used which perform only slightly better than a random chance. Boosting focuses on sequentially adding up these weak learners and filtering out the observations that a learner gets correct at every step. Basically the stress is on developing new weak learners to handle the remaining difficult observations at each step.</a:t>
            </a:r>
          </a:p>
          <a:p>
            <a:endParaRPr lang="en-IN" dirty="0"/>
          </a:p>
          <a:p>
            <a:r>
              <a:rPr lang="en-IN" dirty="0"/>
              <a:t>All the trees are </a:t>
            </a:r>
            <a:r>
              <a:rPr lang="en-IN" dirty="0" err="1"/>
              <a:t>conncted</a:t>
            </a:r>
            <a:r>
              <a:rPr lang="en-IN" dirty="0"/>
              <a:t> in series and each tree tries to minimise the error of the previous tree. Due to this sequential connection, boosting algorithms are usually slow to learn, but also highly accurate. In statistical learning, models that learn slowly perform better.</a:t>
            </a:r>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34</a:t>
            </a:fld>
            <a:endParaRPr lang="en-GB"/>
          </a:p>
        </p:txBody>
      </p:sp>
    </p:spTree>
    <p:extLst>
      <p:ext uri="{BB962C8B-B14F-4D97-AF65-F5344CB8AC3E}">
        <p14:creationId xmlns:p14="http://schemas.microsoft.com/office/powerpoint/2010/main" val="2580053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Support Vector Machine (SVM) is a powerful machine learning algorithm used for linear or nonlinear classification, regression, and even outlier detection tasks. SVMs can be used for a variety of tasks, such as text classification, image classification, spam detection, handwriting identification, gene expression analysis, face detection, and anomaly detection. SVMs are adaptable and efficient in a variety of applications because they can manage high-dimensional data and nonlinear relationships.</a:t>
            </a:r>
            <a:endParaRPr lang="en-IN" b="1" dirty="0"/>
          </a:p>
          <a:p>
            <a:endParaRPr lang="en-IN" b="1" dirty="0"/>
          </a:p>
          <a:p>
            <a:r>
              <a:rPr lang="en-IN" b="1" dirty="0"/>
              <a:t>How does SVM work?</a:t>
            </a:r>
          </a:p>
          <a:p>
            <a:r>
              <a:rPr lang="en-IN" dirty="0"/>
              <a:t>One reasonable choice as the best hyperplane is the one that represents the largest separation or margin between the two classes. </a:t>
            </a:r>
          </a:p>
          <a:p>
            <a:r>
              <a:rPr lang="en-IN" dirty="0"/>
              <a:t>So we choose the hyperplane whose distance from it to the nearest data point on each side is maximized. If such a hyperplane exists it is known as the </a:t>
            </a:r>
            <a:r>
              <a:rPr lang="en-IN" b="1" dirty="0"/>
              <a:t>maximum-margin hyperplane/hard margin</a:t>
            </a:r>
            <a:r>
              <a:rPr lang="en-IN" dirty="0"/>
              <a:t>. So from the above figure, we choose L2.</a:t>
            </a:r>
            <a:endParaRPr lang="en-US"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35</a:t>
            </a:fld>
            <a:endParaRPr lang="en-GB"/>
          </a:p>
        </p:txBody>
      </p:sp>
    </p:spTree>
    <p:extLst>
      <p:ext uri="{BB962C8B-B14F-4D97-AF65-F5344CB8AC3E}">
        <p14:creationId xmlns:p14="http://schemas.microsoft.com/office/powerpoint/2010/main" val="1113562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specific branch of artificial intelligence</a:t>
            </a:r>
          </a:p>
          <a:p>
            <a:endParaRPr lang="en-GB" dirty="0"/>
          </a:p>
          <a:p>
            <a:r>
              <a:rPr lang="en-GB" dirty="0"/>
              <a:t>Programs that can teach themselves, change and grow over time </a:t>
            </a:r>
          </a:p>
          <a:p>
            <a:endParaRPr lang="en-GB" dirty="0"/>
          </a:p>
          <a:p>
            <a:r>
              <a:rPr lang="en-GB" dirty="0"/>
              <a:t>Often used for predicting states and answering questions – but not all machine learning is applicable to data science</a:t>
            </a:r>
          </a:p>
          <a:p>
            <a:endParaRPr lang="en-GB" dirty="0"/>
          </a:p>
          <a:p>
            <a:r>
              <a:rPr lang="en-GB" dirty="0"/>
              <a:t>Supervised/Unsupervised/Reinforcement learning styles</a:t>
            </a:r>
          </a:p>
          <a:p>
            <a:endParaRPr lang="en-US" dirty="0"/>
          </a:p>
          <a:p>
            <a:r>
              <a:rPr lang="en-US" dirty="0"/>
              <a:t>Machine learning takes</a:t>
            </a:r>
            <a:r>
              <a:rPr lang="en-US" baseline="0" dirty="0"/>
              <a:t> tasks which people can do, given infinite patience and time and then speed this up.</a:t>
            </a:r>
          </a:p>
          <a:p>
            <a:endParaRPr lang="en-US" baseline="0" dirty="0"/>
          </a:p>
          <a:p>
            <a:r>
              <a:rPr lang="en-US" baseline="0" dirty="0"/>
              <a:t>Think of it as a machine having a task to achieve. To achieve this, it uses some information about past experiences. It can then predict for a new set of data what the outcome may be. If using something like supervised learning, this is then graded and can be used to improve the past experience.</a:t>
            </a:r>
            <a:endParaRPr lang="en-US"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843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Support Vector Machine (SVM) is a </a:t>
            </a:r>
            <a:r>
              <a:rPr lang="en-IN" dirty="0">
                <a:hlinkClick r:id="rId3"/>
              </a:rPr>
              <a:t>supervised machine learning</a:t>
            </a:r>
            <a:r>
              <a:rPr lang="en-IN" dirty="0"/>
              <a:t> algorithm used for both classification and regression. Though we say regression problems as well it’s best suited for classification. The main objective of the SVM algorithm is to find the optimal </a:t>
            </a:r>
            <a:r>
              <a:rPr lang="en-IN" dirty="0">
                <a:hlinkClick r:id="rId4"/>
              </a:rPr>
              <a:t>hyperplane</a:t>
            </a:r>
            <a:r>
              <a:rPr lang="en-IN" dirty="0"/>
              <a:t> in an N-dimensional space that can separate the data points in different classes in the feature space.</a:t>
            </a:r>
          </a:p>
          <a:p>
            <a:endParaRPr lang="en-IN" dirty="0"/>
          </a:p>
          <a:p>
            <a:r>
              <a:rPr lang="en-IN" b="1" dirty="0"/>
              <a:t>How does SVM work?</a:t>
            </a:r>
          </a:p>
          <a:p>
            <a:r>
              <a:rPr lang="en-IN" dirty="0"/>
              <a:t>One reasonable choice as the best hyperplane is the one that represents the largest separation or margin between the two classes. </a:t>
            </a:r>
          </a:p>
          <a:p>
            <a:r>
              <a:rPr lang="en-IN" dirty="0"/>
              <a:t>So we choose the hyperplane whose distance from it to the nearest data point on each side is maximized. If such a hyperplane exists it is known as the </a:t>
            </a:r>
            <a:r>
              <a:rPr lang="en-IN" b="1" dirty="0"/>
              <a:t>maximum-margin hyperplane/hard margin</a:t>
            </a:r>
            <a:r>
              <a:rPr lang="en-IN" dirty="0"/>
              <a:t>. So from the above figure, we choose L2.</a:t>
            </a:r>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36</a:t>
            </a:fld>
            <a:endParaRPr lang="en-GB"/>
          </a:p>
        </p:txBody>
      </p:sp>
    </p:spTree>
    <p:extLst>
      <p:ext uri="{BB962C8B-B14F-4D97-AF65-F5344CB8AC3E}">
        <p14:creationId xmlns:p14="http://schemas.microsoft.com/office/powerpoint/2010/main" val="2602965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and Classification are both forms of </a:t>
            </a:r>
            <a:r>
              <a:rPr lang="en-US" i="1" dirty="0"/>
              <a:t>supervised</a:t>
            </a:r>
            <a:r>
              <a:rPr lang="en-US" i="0" dirty="0"/>
              <a:t> machine learning.</a:t>
            </a:r>
          </a:p>
          <a:p>
            <a:r>
              <a:rPr lang="en-US" i="0" dirty="0"/>
              <a:t>Now let's look at a form of </a:t>
            </a:r>
            <a:r>
              <a:rPr lang="en-US" i="1" dirty="0"/>
              <a:t>unsupervised</a:t>
            </a:r>
            <a:r>
              <a:rPr lang="en-US" i="0" dirty="0"/>
              <a:t> machine learning – clustering.</a:t>
            </a:r>
          </a:p>
          <a:p>
            <a:endParaRPr lang="en-US" i="0" dirty="0"/>
          </a:p>
          <a:p>
            <a:pPr marL="228600" indent="-228600">
              <a:buAutoNum type="arabicPeriod"/>
            </a:pPr>
            <a:r>
              <a:rPr lang="en-US" i="0" dirty="0"/>
              <a:t>Suppose we collect some observations of flowers, noting the height and number of petals for each sample. What we want to do is group flowers that are similar together, but we have no known label that we can use to train a model. </a:t>
            </a:r>
            <a:r>
              <a:rPr lang="en-US" i="1" dirty="0"/>
              <a:t>{A table of flower heights and petal counts is shown}</a:t>
            </a:r>
            <a:endParaRPr lang="en-US" i="0" dirty="0"/>
          </a:p>
          <a:p>
            <a:pPr marL="228600" indent="-228600">
              <a:buAutoNum type="arabicPeriod"/>
            </a:pPr>
            <a:r>
              <a:rPr lang="en-US" i="0" dirty="0"/>
              <a:t>Instead, we think of the </a:t>
            </a:r>
            <a:r>
              <a:rPr lang="en-US" i="1" dirty="0"/>
              <a:t>feature</a:t>
            </a:r>
            <a:r>
              <a:rPr lang="en-US" i="0" dirty="0"/>
              <a:t> values that we have as being coordinates on which we can plot the sample data points – in this case we have two features, height and petals, so we can plot them on a 2-dimensional grid like this. </a:t>
            </a:r>
            <a:r>
              <a:rPr lang="en-US" i="1" dirty="0"/>
              <a:t>{A grid is shown with flowers plotted for each height and petal count coordinate pair}</a:t>
            </a:r>
            <a:endParaRPr lang="en-US" i="0" dirty="0"/>
          </a:p>
          <a:p>
            <a:pPr marL="228600" indent="-228600">
              <a:buAutoNum type="arabicPeriod"/>
            </a:pPr>
            <a:r>
              <a:rPr lang="en-US" i="0" dirty="0"/>
              <a:t>Now we need to decide how many clusters we want to group the observations into. This value is generally referred to as K, and we simply assign K points at random locations on our grid like this. In this case, we've used a K value of 3; so we'll end up with 3 clusters. </a:t>
            </a:r>
            <a:r>
              <a:rPr lang="en-US" i="1" dirty="0"/>
              <a:t>{Three centroid points are plotted on the grid at random coordinates}</a:t>
            </a:r>
            <a:endParaRPr lang="en-US" i="0" dirty="0"/>
          </a:p>
          <a:p>
            <a:pPr marL="228600" indent="-228600">
              <a:buAutoNum type="arabicPeriod"/>
            </a:pPr>
            <a:r>
              <a:rPr lang="en-US" i="0" dirty="0"/>
              <a:t>Each of the K points we've plotted will be a </a:t>
            </a:r>
            <a:r>
              <a:rPr lang="en-US" i="1" dirty="0"/>
              <a:t>centroid</a:t>
            </a:r>
            <a:r>
              <a:rPr lang="en-US" i="0" dirty="0"/>
              <a:t> for a cluster, so we assign the sample data points to its nearest centroid. </a:t>
            </a:r>
            <a:r>
              <a:rPr lang="en-US" i="1" dirty="0"/>
              <a:t>{Three shaded cluster areas enclosing the flowers that are nearest to each randomly plotted centroid is added}</a:t>
            </a:r>
            <a:endParaRPr lang="en-US" i="0" dirty="0"/>
          </a:p>
          <a:p>
            <a:pPr marL="228600" indent="-228600">
              <a:buAutoNum type="arabicPeriod"/>
            </a:pPr>
            <a:r>
              <a:rPr lang="en-US" i="0" dirty="0"/>
              <a:t>Now we move each centroids to the middle of the points in its cluster – based on the </a:t>
            </a:r>
            <a:r>
              <a:rPr lang="en-US" i="1" dirty="0"/>
              <a:t>mean</a:t>
            </a:r>
            <a:r>
              <a:rPr lang="en-US" i="0" dirty="0"/>
              <a:t> distance. </a:t>
            </a:r>
            <a:r>
              <a:rPr lang="en-US" i="1" dirty="0"/>
              <a:t>{The centroid points are moved to the center of the flowers in their cluster}</a:t>
            </a:r>
          </a:p>
          <a:p>
            <a:pPr marL="228600" indent="-228600">
              <a:buAutoNum type="arabicPeriod"/>
            </a:pPr>
            <a:r>
              <a:rPr lang="en-US" i="0" dirty="0"/>
              <a:t>Now that the centroids have moved, some sample points might be nearer to a different centroid from the one they're currently allocated to; so we reallocate the samples to their nearest centroid. </a:t>
            </a:r>
            <a:r>
              <a:rPr lang="en-US" i="1" dirty="0"/>
              <a:t>{The cluster shapes are redrawn to reflect the flowers that are now closest to each centroid}</a:t>
            </a:r>
            <a:endParaRPr lang="en-US" i="0" dirty="0"/>
          </a:p>
          <a:p>
            <a:pPr marL="228600" indent="-228600">
              <a:buAutoNum type="arabicPeriod"/>
            </a:pPr>
            <a:r>
              <a:rPr lang="en-US" i="0" dirty="0"/>
              <a:t>And then we just repeat the process until the clusters are stable, or we reach a pre-determined maximum number of iterations. In this case, the clusters soon stabilize as well-separated groups of related flowers. </a:t>
            </a:r>
            <a:r>
              <a:rPr lang="en-US" i="1" dirty="0"/>
              <a:t>{The centroids are iteratively moved to the middle of their cluster and the clusters reallocated until a stable set of separated clusters is defined and the centroids are fixed in the middle of their flowers}</a:t>
            </a:r>
          </a:p>
          <a:p>
            <a:pPr marL="228600" indent="-228600">
              <a:buAutoNum type="arabicPeriod"/>
            </a:pPr>
            <a:endParaRPr lang="en-US" i="0" dirty="0"/>
          </a:p>
          <a:p>
            <a:pPr marL="0" indent="0">
              <a:buNone/>
            </a:pPr>
            <a:r>
              <a:rPr lang="en-US" i="0" dirty="0"/>
              <a:t>This clustering technique, which uses </a:t>
            </a:r>
            <a:r>
              <a:rPr lang="en-US" i="1" dirty="0"/>
              <a:t>K</a:t>
            </a:r>
            <a:r>
              <a:rPr lang="en-US" i="0" dirty="0"/>
              <a:t> centroids and moves them to the </a:t>
            </a:r>
            <a:r>
              <a:rPr lang="en-US" i="1" dirty="0"/>
              <a:t>mean</a:t>
            </a:r>
            <a:r>
              <a:rPr lang="en-US" i="0" dirty="0"/>
              <a:t> distance between their data points is known as K-Means clustering.</a:t>
            </a:r>
          </a:p>
          <a:p>
            <a:pPr marL="228600" indent="-228600">
              <a:buAutoNum type="arabicPeriod"/>
            </a:pPr>
            <a:endParaRPr lang="en-US" i="0" dirty="0"/>
          </a:p>
          <a:p>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10/11/23 1:34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71269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specific branch of artificial intelligence</a:t>
            </a:r>
          </a:p>
          <a:p>
            <a:endParaRPr lang="en-GB" dirty="0"/>
          </a:p>
          <a:p>
            <a:r>
              <a:rPr lang="en-GB" dirty="0"/>
              <a:t>Programs that can teach themselves, change and grow over time </a:t>
            </a:r>
          </a:p>
          <a:p>
            <a:endParaRPr lang="en-GB" dirty="0"/>
          </a:p>
          <a:p>
            <a:r>
              <a:rPr lang="en-GB" dirty="0"/>
              <a:t>Often used for predicting states and answering questions – but not all machine learning is applicable to data science</a:t>
            </a:r>
          </a:p>
          <a:p>
            <a:endParaRPr lang="en-GB" dirty="0"/>
          </a:p>
          <a:p>
            <a:r>
              <a:rPr lang="en-GB" dirty="0"/>
              <a:t>Supervised/Unsupervised/Reinforcement learning styles</a:t>
            </a:r>
          </a:p>
          <a:p>
            <a:endParaRPr lang="en-US" dirty="0"/>
          </a:p>
          <a:p>
            <a:r>
              <a:rPr lang="en-US" dirty="0"/>
              <a:t>Machine learning takes</a:t>
            </a:r>
            <a:r>
              <a:rPr lang="en-US" baseline="0" dirty="0"/>
              <a:t> tasks which </a:t>
            </a:r>
            <a:r>
              <a:rPr lang="en-US" baseline="0" dirty="0" err="1"/>
              <a:t>peopl</a:t>
            </a:r>
            <a:r>
              <a:rPr lang="en-US" baseline="0" dirty="0"/>
              <a:t> e can do, given infinite patience and time and then speed this up.</a:t>
            </a:r>
          </a:p>
          <a:p>
            <a:endParaRPr lang="en-US" baseline="0" dirty="0"/>
          </a:p>
          <a:p>
            <a:r>
              <a:rPr lang="en-US" baseline="0" dirty="0"/>
              <a:t>Think of it as a machine having a task to achieve. To achieve this, it uses some information about past experiences. It can then predict for a new set of data what the outcome may be. If using something like supervised learning, this is then graded and can be used to improve the past experience.</a:t>
            </a:r>
            <a:endParaRPr lang="en-US"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384D1-8F66-42D0-A412-5BE748C5039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7214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3:notes"/>
          <p:cNvSpPr>
            <a:spLocks noGrp="1" noRot="1" noChangeAspect="1"/>
          </p:cNvSpPr>
          <p:nvPr>
            <p:ph type="sldImg" idx="2"/>
          </p:nvPr>
        </p:nvSpPr>
        <p:spPr>
          <a:xfrm>
            <a:off x="571500" y="581025"/>
            <a:ext cx="5715000" cy="3216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555454"/>
            </a:solidFill>
            <a:prstDash val="solid"/>
            <a:round/>
            <a:headEnd type="none" w="sm" len="sm"/>
            <a:tailEnd type="none" w="sm" len="sm"/>
          </a:ln>
        </p:spPr>
      </p:sp>
      <p:sp>
        <p:nvSpPr>
          <p:cNvPr id="456" name="Google Shape;456;p43:notes"/>
          <p:cNvSpPr txBox="1">
            <a:spLocks noGrp="1"/>
          </p:cNvSpPr>
          <p:nvPr>
            <p:ph type="body" idx="1"/>
          </p:nvPr>
        </p:nvSpPr>
        <p:spPr>
          <a:xfrm>
            <a:off x="570999" y="3952480"/>
            <a:ext cx="5716002" cy="54611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GB" dirty="0"/>
              <a:t>https://medium.com/datadriveninvestor/ai-in-finance-cutting-through-the-hype-with-case-studies-f361518b00d4</a:t>
            </a:r>
            <a:endParaRPr dirty="0"/>
          </a:p>
          <a:p>
            <a:pPr marL="0" lvl="0" indent="0" algn="l" rtl="0">
              <a:lnSpc>
                <a:spcPct val="100000"/>
              </a:lnSpc>
              <a:spcBef>
                <a:spcPts val="600"/>
              </a:spcBef>
              <a:spcAft>
                <a:spcPts val="0"/>
              </a:spcAft>
              <a:buSzPts val="1400"/>
              <a:buNone/>
            </a:pPr>
            <a:endParaRPr dirty="0"/>
          </a:p>
          <a:p>
            <a:pPr marL="0" lvl="0" indent="0" algn="l" rtl="0">
              <a:lnSpc>
                <a:spcPct val="100000"/>
              </a:lnSpc>
              <a:spcBef>
                <a:spcPts val="600"/>
              </a:spcBef>
              <a:spcAft>
                <a:spcPts val="0"/>
              </a:spcAft>
              <a:buSzPts val="1400"/>
              <a:buNone/>
            </a:pPr>
            <a:r>
              <a:rPr lang="en-GB" dirty="0"/>
              <a:t>https://towardsml.com/2018/02/17/machine-learning-an-overview-and-the-essential-algorithms/</a:t>
            </a:r>
          </a:p>
          <a:p>
            <a:pPr marL="0" lvl="0" indent="0" algn="l" rtl="0">
              <a:lnSpc>
                <a:spcPct val="100000"/>
              </a:lnSpc>
              <a:spcBef>
                <a:spcPts val="600"/>
              </a:spcBef>
              <a:spcAft>
                <a:spcPts val="0"/>
              </a:spcAft>
              <a:buSzPts val="1400"/>
              <a:buNone/>
            </a:pPr>
            <a:endParaRPr lang="en-GB" dirty="0"/>
          </a:p>
          <a:p>
            <a:pPr marL="171450" indent="-171450">
              <a:buFont typeface="Arial" panose="020B0604020202020204" pitchFamily="34" charset="0"/>
              <a:buChar char="•"/>
            </a:pPr>
            <a:r>
              <a:rPr lang="en-GB" b="1" dirty="0"/>
              <a:t>Supervised learning </a:t>
            </a:r>
          </a:p>
          <a:p>
            <a:pPr marL="628650" lvl="1" indent="-171450">
              <a:buFont typeface="Arial" panose="020B0604020202020204" pitchFamily="34" charset="0"/>
              <a:buChar char="•"/>
            </a:pPr>
            <a:r>
              <a:rPr lang="en-GB" dirty="0"/>
              <a:t>Generally perform well with new data </a:t>
            </a:r>
          </a:p>
          <a:p>
            <a:pPr marL="628650" lvl="1" indent="-171450">
              <a:buFont typeface="Arial" panose="020B0604020202020204" pitchFamily="34" charset="0"/>
              <a:buChar char="•"/>
            </a:pPr>
            <a:r>
              <a:rPr lang="en-GB" dirty="0"/>
              <a:t>Require a labelled set of data</a:t>
            </a:r>
          </a:p>
          <a:p>
            <a:pPr marL="628650" lvl="1" indent="-171450">
              <a:buFont typeface="Arial" panose="020B0604020202020204" pitchFamily="34" charset="0"/>
              <a:buChar char="•"/>
            </a:pPr>
            <a:r>
              <a:rPr lang="en-GB" dirty="0"/>
              <a:t>This can take a long time and be inaccurate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b="1" dirty="0"/>
              <a:t>Unsupervised learning </a:t>
            </a:r>
          </a:p>
          <a:p>
            <a:pPr marL="628650" lvl="1" indent="-171450">
              <a:buFont typeface="Arial" panose="020B0604020202020204" pitchFamily="34" charset="0"/>
              <a:buChar char="•"/>
            </a:pPr>
            <a:r>
              <a:rPr lang="en-GB" dirty="0"/>
              <a:t>No guidance provided ahead of time</a:t>
            </a:r>
          </a:p>
          <a:p>
            <a:pPr marL="628650" lvl="1" indent="-171450">
              <a:buFont typeface="Arial" panose="020B0604020202020204" pitchFamily="34" charset="0"/>
              <a:buChar char="•"/>
            </a:pPr>
            <a:r>
              <a:rPr lang="en-GB" dirty="0"/>
              <a:t>Algorithms are self sufficient and can provide labels</a:t>
            </a:r>
          </a:p>
          <a:p>
            <a:pPr marL="628650" lvl="1" indent="-171450">
              <a:buFont typeface="Arial" panose="020B0604020202020204" pitchFamily="34" charset="0"/>
              <a:buChar char="•"/>
            </a:pPr>
            <a:r>
              <a:rPr lang="en-GB" dirty="0"/>
              <a:t>Can find unexpected or unknown patterns in data</a:t>
            </a:r>
          </a:p>
          <a:p>
            <a:pPr marL="628650" lvl="1" indent="-171450">
              <a:buFont typeface="Arial" panose="020B0604020202020204" pitchFamily="34" charset="0"/>
              <a:buChar char="•"/>
            </a:pPr>
            <a:r>
              <a:rPr lang="en-GB" dirty="0"/>
              <a:t>Harder to tell if it is correct or not</a:t>
            </a:r>
          </a:p>
          <a:p>
            <a:pPr marL="171450" indent="-171450">
              <a:buFont typeface="Arial" panose="020B0604020202020204" pitchFamily="34" charset="0"/>
              <a:buChar char="•"/>
            </a:pPr>
            <a:r>
              <a:rPr lang="en-GB" dirty="0"/>
              <a:t> </a:t>
            </a:r>
          </a:p>
          <a:p>
            <a:pPr marL="171450" indent="-171450">
              <a:buFont typeface="Arial" panose="020B0604020202020204" pitchFamily="34" charset="0"/>
              <a:buChar char="•"/>
            </a:pPr>
            <a:r>
              <a:rPr lang="en-GB" b="1" dirty="0"/>
              <a:t>Reinforcement learning </a:t>
            </a:r>
          </a:p>
          <a:p>
            <a:pPr marL="628650" lvl="1" indent="-171450">
              <a:buFont typeface="Arial" panose="020B0604020202020204" pitchFamily="34" charset="0"/>
              <a:buChar char="•"/>
            </a:pPr>
            <a:r>
              <a:rPr lang="en-GB" dirty="0"/>
              <a:t>No human involvement</a:t>
            </a:r>
          </a:p>
          <a:p>
            <a:pPr marL="628650" lvl="1" indent="-171450">
              <a:buFont typeface="Arial" panose="020B0604020202020204" pitchFamily="34" charset="0"/>
              <a:buChar char="•"/>
            </a:pPr>
            <a:r>
              <a:rPr lang="en-GB" dirty="0"/>
              <a:t>Based on the idea of  cost/reward function</a:t>
            </a:r>
          </a:p>
          <a:p>
            <a:pPr marL="628650" lvl="1" indent="-171450">
              <a:buFont typeface="Arial" panose="020B0604020202020204" pitchFamily="34" charset="0"/>
              <a:buChar char="•"/>
            </a:pPr>
            <a:r>
              <a:rPr lang="en-GB" dirty="0"/>
              <a:t>Needs to balance exploring data with exploitation </a:t>
            </a:r>
          </a:p>
          <a:p>
            <a:pPr marL="0" lvl="0" indent="0" algn="l" rtl="0">
              <a:lnSpc>
                <a:spcPct val="100000"/>
              </a:lnSpc>
              <a:spcBef>
                <a:spcPts val="600"/>
              </a:spcBef>
              <a:spcAft>
                <a:spcPts val="0"/>
              </a:spcAft>
              <a:buSzPts val="1400"/>
              <a:buNone/>
            </a:pPr>
            <a:endParaRPr dirty="0"/>
          </a:p>
        </p:txBody>
      </p:sp>
    </p:spTree>
    <p:extLst>
      <p:ext uri="{BB962C8B-B14F-4D97-AF65-F5344CB8AC3E}">
        <p14:creationId xmlns:p14="http://schemas.microsoft.com/office/powerpoint/2010/main" val="195282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2:notes"/>
          <p:cNvSpPr>
            <a:spLocks noGrp="1" noRot="1" noChangeAspect="1"/>
          </p:cNvSpPr>
          <p:nvPr>
            <p:ph type="sldImg" idx="2"/>
          </p:nvPr>
        </p:nvSpPr>
        <p:spPr>
          <a:xfrm>
            <a:off x="571500" y="581025"/>
            <a:ext cx="5715000" cy="3216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555454"/>
            </a:solidFill>
            <a:prstDash val="solid"/>
            <a:round/>
            <a:headEnd type="none" w="sm" len="sm"/>
            <a:tailEnd type="none" w="sm" len="sm"/>
          </a:ln>
        </p:spPr>
      </p:sp>
      <p:sp>
        <p:nvSpPr>
          <p:cNvPr id="441" name="Google Shape;441;p42:notes"/>
          <p:cNvSpPr txBox="1">
            <a:spLocks noGrp="1"/>
          </p:cNvSpPr>
          <p:nvPr>
            <p:ph type="body" idx="1"/>
          </p:nvPr>
        </p:nvSpPr>
        <p:spPr>
          <a:xfrm>
            <a:off x="570999" y="3952480"/>
            <a:ext cx="5716002" cy="54611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555454"/>
              </a:buClr>
              <a:buSzPts val="1000"/>
              <a:buFont typeface="Quattrocento Sans"/>
              <a:buNone/>
            </a:pPr>
            <a:r>
              <a:rPr lang="en-GB"/>
              <a:t>Def: apply statistical methods to improve performance based on previous experience or detect new patterns in massive amount of data.</a:t>
            </a:r>
            <a:endParaRPr/>
          </a:p>
          <a:p>
            <a:pPr marL="0" lvl="0" indent="0" algn="l" rtl="0">
              <a:lnSpc>
                <a:spcPct val="100000"/>
              </a:lnSpc>
              <a:spcBef>
                <a:spcPts val="600"/>
              </a:spcBef>
              <a:spcAft>
                <a:spcPts val="0"/>
              </a:spcAft>
              <a:buClr>
                <a:srgbClr val="555454"/>
              </a:buClr>
              <a:buSzPts val="1000"/>
              <a:buFont typeface="Quattrocento Sans"/>
              <a:buNone/>
            </a:pPr>
            <a:endParaRPr/>
          </a:p>
          <a:p>
            <a:pPr marL="0" lvl="0" indent="0" algn="l" rtl="0">
              <a:lnSpc>
                <a:spcPct val="100000"/>
              </a:lnSpc>
              <a:spcBef>
                <a:spcPts val="600"/>
              </a:spcBef>
              <a:spcAft>
                <a:spcPts val="0"/>
              </a:spcAft>
              <a:buClr>
                <a:srgbClr val="555454"/>
              </a:buClr>
              <a:buSzPts val="1000"/>
              <a:buFont typeface="Quattrocento Sans"/>
              <a:buNone/>
            </a:pPr>
            <a:endParaRPr/>
          </a:p>
          <a:p>
            <a:pPr marL="0" lvl="0" indent="0" algn="l" rtl="0">
              <a:lnSpc>
                <a:spcPct val="100000"/>
              </a:lnSpc>
              <a:spcBef>
                <a:spcPts val="600"/>
              </a:spcBef>
              <a:spcAft>
                <a:spcPts val="0"/>
              </a:spcAft>
              <a:buClr>
                <a:srgbClr val="555454"/>
              </a:buClr>
              <a:buSzPts val="1000"/>
              <a:buFont typeface="Quattrocento Sans"/>
              <a:buNone/>
            </a:pPr>
            <a:r>
              <a:rPr lang="en-GB"/>
              <a:t>Key words</a:t>
            </a:r>
            <a:endParaRPr/>
          </a:p>
          <a:p>
            <a:pPr marL="447675" lvl="1" indent="9525" algn="l" rtl="0">
              <a:lnSpc>
                <a:spcPct val="100000"/>
              </a:lnSpc>
              <a:spcBef>
                <a:spcPts val="600"/>
              </a:spcBef>
              <a:spcAft>
                <a:spcPts val="0"/>
              </a:spcAft>
              <a:buSzPts val="1400"/>
              <a:buNone/>
            </a:pPr>
            <a:r>
              <a:rPr lang="en-GB"/>
              <a:t>Improve performance / detect new patterns</a:t>
            </a:r>
            <a:endParaRPr/>
          </a:p>
          <a:p>
            <a:pPr marL="447675" lvl="1" indent="9525" algn="l" rtl="0">
              <a:lnSpc>
                <a:spcPct val="100000"/>
              </a:lnSpc>
              <a:spcBef>
                <a:spcPts val="600"/>
              </a:spcBef>
              <a:spcAft>
                <a:spcPts val="0"/>
              </a:spcAft>
              <a:buSzPts val="1400"/>
              <a:buNone/>
            </a:pPr>
            <a:r>
              <a:rPr lang="en-GB"/>
              <a:t>Previous experience / Massive amount of data</a:t>
            </a:r>
            <a:endParaRPr/>
          </a:p>
          <a:p>
            <a:pPr marL="0" lvl="0" indent="0" algn="l" rtl="0">
              <a:lnSpc>
                <a:spcPct val="100000"/>
              </a:lnSpc>
              <a:spcBef>
                <a:spcPts val="600"/>
              </a:spcBef>
              <a:spcAft>
                <a:spcPts val="0"/>
              </a:spcAft>
              <a:buSzPts val="1400"/>
              <a:buNone/>
            </a:pPr>
            <a:endParaRPr/>
          </a:p>
        </p:txBody>
      </p:sp>
      <p:sp>
        <p:nvSpPr>
          <p:cNvPr id="442" name="Google Shape;44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chemeClr val="dk1"/>
                </a:solidFill>
                <a:latin typeface="Quattrocento Sans"/>
                <a:ea typeface="Quattrocento Sans"/>
                <a:cs typeface="Quattrocento Sans"/>
                <a:sym typeface="Quattrocento Sans"/>
              </a:rPr>
              <a:t>6</a:t>
            </a:fld>
            <a:endParaRPr sz="1000" b="0"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200856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is an animated slide – use the notes below to talk to each animation build (clicks are indicated by numbers)</a:t>
            </a:r>
          </a:p>
          <a:p>
            <a:endParaRPr lang="en-US" dirty="0"/>
          </a:p>
          <a:p>
            <a:r>
              <a:rPr lang="en-US" dirty="0"/>
              <a:t>One of the most common machine learning technique is called </a:t>
            </a:r>
            <a:r>
              <a:rPr lang="en-US" i="1" dirty="0"/>
              <a:t>regression</a:t>
            </a:r>
            <a:r>
              <a:rPr lang="en-US" i="0" dirty="0"/>
              <a:t>. You use regression when you want to predict a numeric value; like a price, a sales total, or some other measure.</a:t>
            </a:r>
          </a:p>
          <a:p>
            <a:endParaRPr lang="en-US" i="0" dirty="0"/>
          </a:p>
          <a:p>
            <a:r>
              <a:rPr lang="en-US" i="0" dirty="0"/>
              <a:t>Let's look at an example and get an idea of how it works. There's a little mathematics involved, but don't worry – the basic idea is fairly straightforward!</a:t>
            </a:r>
          </a:p>
          <a:p>
            <a:endParaRPr lang="en-US" i="0" dirty="0"/>
          </a:p>
          <a:p>
            <a:r>
              <a:rPr lang="en-US" i="0" dirty="0"/>
              <a:t>In this example, we'll imagine a bicycle rental company that wants to predict the number of rentals on a given day based on weather conditions.</a:t>
            </a:r>
          </a:p>
          <a:p>
            <a:endParaRPr lang="en-US" i="0" dirty="0"/>
          </a:p>
          <a:p>
            <a:pPr marL="228600" indent="-228600">
              <a:buAutoNum type="arabicPeriod"/>
            </a:pPr>
            <a:r>
              <a:rPr lang="en-US" i="0" dirty="0"/>
              <a:t>We'll start with some historical data about cycle rentals. For this simple example, we'll restrict this to just the temperature and number of rentals per day. In reality there would be more factors to consider. </a:t>
            </a:r>
            <a:r>
              <a:rPr lang="en-US" i="1" dirty="0"/>
              <a:t>{A table of data showing daily temperatures and the number of rentals appears}</a:t>
            </a:r>
            <a:endParaRPr lang="en-US" i="0" dirty="0"/>
          </a:p>
          <a:p>
            <a:pPr marL="228600" indent="-228600">
              <a:buAutoNum type="arabicPeriod"/>
            </a:pPr>
            <a:r>
              <a:rPr lang="en-US" i="0" dirty="0"/>
              <a:t>The number of rentals is the </a:t>
            </a:r>
            <a:r>
              <a:rPr lang="en-US" i="1" dirty="0"/>
              <a:t>label</a:t>
            </a:r>
            <a:r>
              <a:rPr lang="en-US" i="0" dirty="0"/>
              <a:t> we're going to predict, and we're going to use the daily temperature as a </a:t>
            </a:r>
            <a:r>
              <a:rPr lang="en-US" i="1" dirty="0"/>
              <a:t>feature</a:t>
            </a:r>
            <a:r>
              <a:rPr lang="en-US" i="0" dirty="0"/>
              <a:t> on which to base the prediction. Generally, we refer to the feature (or features) as X and the label as Y; and what we're going to do is to try to figure out a </a:t>
            </a:r>
            <a:r>
              <a:rPr lang="en-US" i="1" dirty="0"/>
              <a:t>function</a:t>
            </a:r>
            <a:r>
              <a:rPr lang="en-US" i="0" dirty="0"/>
              <a:t> that we can apply to X to get the value of Y. This function will be the basis for a </a:t>
            </a:r>
            <a:r>
              <a:rPr lang="en-US" i="1" dirty="0"/>
              <a:t>model</a:t>
            </a:r>
            <a:r>
              <a:rPr lang="en-US" i="0" dirty="0"/>
              <a:t> that we can use to predict Y for any given value of X. </a:t>
            </a:r>
            <a:r>
              <a:rPr lang="en-US" i="1" dirty="0"/>
              <a:t>{X appears above the temperature column, and Y appears above the rentals column}</a:t>
            </a:r>
            <a:endParaRPr lang="en-US" i="0" dirty="0"/>
          </a:p>
          <a:p>
            <a:pPr marL="228600" indent="-228600">
              <a:buAutoNum type="arabicPeriod"/>
            </a:pPr>
            <a:r>
              <a:rPr lang="en-US" i="0" dirty="0"/>
              <a:t>When we find a function, we'll want to validate it with some data for days where we already know the number of rentals so we can see how well it predicts; so we'll split the data into a subset that we'll use the </a:t>
            </a:r>
            <a:r>
              <a:rPr lang="en-US" i="1" dirty="0"/>
              <a:t>train</a:t>
            </a:r>
            <a:r>
              <a:rPr lang="en-US" i="0" dirty="0"/>
              <a:t> the model, and hold back a subset for </a:t>
            </a:r>
            <a:r>
              <a:rPr lang="en-US" i="1" dirty="0"/>
              <a:t>validation</a:t>
            </a:r>
            <a:r>
              <a:rPr lang="en-US" i="0" dirty="0"/>
              <a:t>. </a:t>
            </a:r>
            <a:r>
              <a:rPr lang="en-US" i="1" dirty="0"/>
              <a:t>{The table is split into a training subset and a validation subset}</a:t>
            </a:r>
            <a:endParaRPr lang="en-US" i="0" dirty="0"/>
          </a:p>
          <a:p>
            <a:pPr marL="228600" indent="-228600">
              <a:buAutoNum type="arabicPeriod"/>
            </a:pPr>
            <a:r>
              <a:rPr lang="en-US" i="0" dirty="0"/>
              <a:t>To find an appropriate function, let's plot the X and Y values so we can visualize the relationship between them. </a:t>
            </a:r>
            <a:r>
              <a:rPr lang="en-US" i="1" dirty="0"/>
              <a:t>{A chart showing X values plotted against Y values from the training subset is displayed</a:t>
            </a:r>
            <a:endParaRPr lang="en-US" i="0" dirty="0"/>
          </a:p>
          <a:p>
            <a:pPr marL="228600" indent="-228600">
              <a:buAutoNum type="arabicPeriod"/>
            </a:pPr>
            <a:r>
              <a:rPr lang="en-US" i="0" dirty="0"/>
              <a:t>Looking at the plot, you can see a trend in which higher temperatures tend to correlate with more rentals. In fact, we can fit a line between the plotted points that more or less describes this correlation and we can use this line to work out a calculation that produces Y from X. The ability to use a line like this to define a function for the X/Y relationship is technically called </a:t>
            </a:r>
            <a:r>
              <a:rPr lang="en-US" i="1" dirty="0"/>
              <a:t>linear regression</a:t>
            </a:r>
            <a:r>
              <a:rPr lang="en-US" i="0" dirty="0"/>
              <a:t>; which sounds complicated, but let's look at the basic principle of how it works and hopefully you'll find that it's actually fairly intuitive. </a:t>
            </a:r>
            <a:r>
              <a:rPr lang="en-US" i="1" dirty="0"/>
              <a:t>{A diagonal line showing a trend where high X values tend to correlate to high Y values is added to the chart</a:t>
            </a:r>
            <a:r>
              <a:rPr lang="en-US" i="0" dirty="0"/>
              <a:t>}</a:t>
            </a:r>
          </a:p>
          <a:p>
            <a:pPr marL="228600" indent="-228600">
              <a:buAutoNum type="arabicPeriod"/>
            </a:pPr>
            <a:r>
              <a:rPr lang="en-US" i="0" dirty="0"/>
              <a:t>The point where the line intercepts the Y axis is around 35… </a:t>
            </a:r>
            <a:r>
              <a:rPr lang="en-US" i="1" dirty="0"/>
              <a:t>{The point where the line intersects the Y axis is highlighted on the chart</a:t>
            </a:r>
            <a:r>
              <a:rPr lang="en-US" i="0" dirty="0"/>
              <a:t>}</a:t>
            </a:r>
          </a:p>
          <a:p>
            <a:pPr marL="228600" indent="-228600">
              <a:buAutoNum type="arabicPeriod"/>
            </a:pPr>
            <a:r>
              <a:rPr lang="en-US" i="0" dirty="0"/>
              <a:t>…and the slope of the line is such that for every 1 unit of X it goes along, it goes up around 1.5 units of Y… </a:t>
            </a:r>
            <a:r>
              <a:rPr lang="en-US" i="1" dirty="0"/>
              <a:t>{The slope of the line is shown by an arrow going left for 1 unit and an arrow going up for 1.5 units}</a:t>
            </a:r>
            <a:endParaRPr lang="en-US" i="0" dirty="0"/>
          </a:p>
          <a:p>
            <a:pPr marL="228600" indent="-228600">
              <a:buAutoNum type="arabicPeriod"/>
            </a:pPr>
            <a:r>
              <a:rPr lang="en-US" i="0" dirty="0"/>
              <a:t>…so the function that operates on X to find Y is </a:t>
            </a:r>
            <a:r>
              <a:rPr lang="en-US" b="1" i="0" dirty="0"/>
              <a:t>35 </a:t>
            </a:r>
            <a:r>
              <a:rPr lang="en-US" b="1" i="1" dirty="0"/>
              <a:t>plus</a:t>
            </a:r>
            <a:r>
              <a:rPr lang="en-US" b="1" i="0" dirty="0"/>
              <a:t> 1.5 </a:t>
            </a:r>
            <a:r>
              <a:rPr lang="en-US" b="1" i="1" dirty="0"/>
              <a:t>times</a:t>
            </a:r>
            <a:r>
              <a:rPr lang="en-US" b="1" i="0" dirty="0"/>
              <a:t> X</a:t>
            </a:r>
            <a:r>
              <a:rPr lang="en-US" i="0" dirty="0"/>
              <a:t>. </a:t>
            </a:r>
            <a:r>
              <a:rPr lang="en-US" i="1" dirty="0"/>
              <a:t>{The function "f(x) = 35 + 1.4x" is displayed}</a:t>
            </a:r>
            <a:endParaRPr lang="en-US" i="0" dirty="0"/>
          </a:p>
          <a:p>
            <a:pPr marL="228600" indent="-228600">
              <a:buAutoNum type="arabicPeriod"/>
            </a:pPr>
            <a:r>
              <a:rPr lang="en-US" i="0" dirty="0"/>
              <a:t>Now we can test that function with the validation data that we held back. Here are the values we get from the function for the temperatures on those days – because this is a </a:t>
            </a:r>
            <a:r>
              <a:rPr lang="en-US" i="1" dirty="0"/>
              <a:t>prediction</a:t>
            </a:r>
            <a:r>
              <a:rPr lang="en-US" i="0" dirty="0"/>
              <a:t> of Y rather than the </a:t>
            </a:r>
            <a:r>
              <a:rPr lang="en-US" i="1" dirty="0"/>
              <a:t>actual</a:t>
            </a:r>
            <a:r>
              <a:rPr lang="en-US" i="0" dirty="0"/>
              <a:t> Y value, we write it with a little "hat" and call it Y-hat. </a:t>
            </a:r>
            <a:r>
              <a:rPr lang="en-US" i="1" dirty="0"/>
              <a:t>{A column of values calculated by using the function is added alongside the actual Y values in the validation subset}</a:t>
            </a:r>
            <a:endParaRPr lang="en-US" i="0" dirty="0"/>
          </a:p>
          <a:p>
            <a:pPr marL="228600" indent="-228600">
              <a:buAutoNum type="arabicPeriod"/>
            </a:pPr>
            <a:r>
              <a:rPr lang="en-US" i="0" dirty="0"/>
              <a:t>Let's plot the </a:t>
            </a:r>
            <a:r>
              <a:rPr lang="en-US" i="1" dirty="0"/>
              <a:t>actual</a:t>
            </a:r>
            <a:r>
              <a:rPr lang="en-US" sz="1800" b="0" i="0" u="none" strike="noStrike" dirty="0">
                <a:solidFill>
                  <a:srgbClr val="000000"/>
                </a:solidFill>
                <a:effectLst/>
                <a:latin typeface="Calibri" panose="020F0502020204030204" pitchFamily="34" charset="0"/>
              </a:rPr>
              <a:t> values from the validation data along with the line from which the </a:t>
            </a:r>
            <a:r>
              <a:rPr lang="en-US" sz="1800" b="0" i="1" u="none" strike="noStrike" dirty="0">
                <a:solidFill>
                  <a:srgbClr val="000000"/>
                </a:solidFill>
                <a:effectLst/>
                <a:latin typeface="Calibri" panose="020F0502020204030204" pitchFamily="34" charset="0"/>
              </a:rPr>
              <a:t>predicted</a:t>
            </a:r>
            <a:r>
              <a:rPr lang="en-US" sz="1800" b="0" i="0" u="none" strike="noStrike" dirty="0">
                <a:solidFill>
                  <a:srgbClr val="000000"/>
                </a:solidFill>
                <a:effectLst/>
                <a:latin typeface="Calibri" panose="020F0502020204030204" pitchFamily="34" charset="0"/>
              </a:rPr>
              <a:t> values were calculated. </a:t>
            </a:r>
            <a:r>
              <a:rPr lang="en-US" sz="1800" b="0" i="1" u="none" strike="noStrike" dirty="0">
                <a:solidFill>
                  <a:srgbClr val="000000"/>
                </a:solidFill>
                <a:effectLst/>
                <a:latin typeface="Calibri" panose="020F0502020204030204" pitchFamily="34" charset="0"/>
              </a:rPr>
              <a:t>{The actual values from the validation subset are plotted on the chart alongside the line that represents the predictive function}</a:t>
            </a:r>
            <a:endParaRPr lang="en-US" sz="1800" b="0" i="0" u="none" strike="noStrike" dirty="0">
              <a:solidFill>
                <a:srgbClr val="000000"/>
              </a:solidFill>
              <a:effectLst/>
              <a:latin typeface="Calibri" panose="020F0502020204030204" pitchFamily="34" charset="0"/>
            </a:endParaRPr>
          </a:p>
          <a:p>
            <a:pPr marL="228600" indent="-228600">
              <a:buAutoNum type="arabicPeriod"/>
            </a:pPr>
            <a:r>
              <a:rPr lang="en-US" sz="1800" b="0" i="0" u="none" strike="noStrike" dirty="0">
                <a:solidFill>
                  <a:srgbClr val="000000"/>
                </a:solidFill>
                <a:effectLst/>
                <a:latin typeface="Calibri" panose="020F0502020204030204" pitchFamily="34" charset="0"/>
              </a:rPr>
              <a:t>Now we can see how well the model predicts by measuring the difference between the predicted values and the actual values that we know to be true – this tells us the amount of </a:t>
            </a:r>
            <a:r>
              <a:rPr lang="en-US" sz="1800" b="0" i="1" u="none" strike="noStrike" dirty="0">
                <a:solidFill>
                  <a:srgbClr val="000000"/>
                </a:solidFill>
                <a:effectLst/>
                <a:latin typeface="Calibri" panose="020F0502020204030204" pitchFamily="34" charset="0"/>
              </a:rPr>
              <a:t>error</a:t>
            </a:r>
            <a:r>
              <a:rPr lang="en-US" sz="1800" b="0" i="0" u="none" strike="noStrike" dirty="0">
                <a:solidFill>
                  <a:srgbClr val="000000"/>
                </a:solidFill>
                <a:effectLst/>
                <a:latin typeface="Calibri" panose="020F0502020204030204" pitchFamily="34" charset="0"/>
              </a:rPr>
              <a:t> in the model. There are various ways to calculate this error value and generate common </a:t>
            </a:r>
            <a:r>
              <a:rPr lang="en-US" sz="1800" b="0" i="1" u="none" strike="noStrike" dirty="0">
                <a:solidFill>
                  <a:srgbClr val="000000"/>
                </a:solidFill>
                <a:effectLst/>
                <a:latin typeface="Calibri" panose="020F0502020204030204" pitchFamily="34" charset="0"/>
              </a:rPr>
              <a:t>metrics</a:t>
            </a:r>
            <a:r>
              <a:rPr lang="en-US" sz="1800" b="0" i="0" u="none" strike="noStrike" dirty="0">
                <a:solidFill>
                  <a:srgbClr val="000000"/>
                </a:solidFill>
                <a:effectLst/>
                <a:latin typeface="Calibri" panose="020F0502020204030204" pitchFamily="34" charset="0"/>
              </a:rPr>
              <a:t> that we can use to evaluate a regression model. </a:t>
            </a:r>
            <a:r>
              <a:rPr lang="en-US" sz="1800" b="0" i="1" u="none" strike="noStrike" dirty="0">
                <a:solidFill>
                  <a:srgbClr val="000000"/>
                </a:solidFill>
                <a:effectLst/>
                <a:latin typeface="Calibri" panose="020F0502020204030204" pitchFamily="34" charset="0"/>
              </a:rPr>
              <a:t>{Arrows indicating the distance between each actual value and the prediction function line are added to the chart}</a:t>
            </a:r>
            <a:endParaRPr lang="en-US" sz="1800" b="0" i="0" u="none" strike="noStrike" dirty="0">
              <a:solidFill>
                <a:srgbClr val="000000"/>
              </a:solidFill>
              <a:effectLst/>
              <a:latin typeface="Calibri" panose="020F0502020204030204" pitchFamily="34" charset="0"/>
            </a:endParaRPr>
          </a:p>
          <a:p>
            <a:pPr marL="228600" indent="-228600">
              <a:buAutoNum type="arabicPeriod"/>
            </a:pPr>
            <a:endParaRPr lang="en-US" sz="1800" b="0" i="0" u="none" strike="noStrike" dirty="0">
              <a:solidFill>
                <a:srgbClr val="000000"/>
              </a:solidFill>
              <a:effectLst/>
              <a:latin typeface="Calibri" panose="020F0502020204030204" pitchFamily="34" charset="0"/>
            </a:endParaRPr>
          </a:p>
          <a:p>
            <a:pPr marL="0" indent="0">
              <a:buNone/>
            </a:pPr>
            <a:r>
              <a:rPr lang="en-US" sz="1800" b="0" i="0" u="none" strike="noStrike" dirty="0">
                <a:solidFill>
                  <a:srgbClr val="000000"/>
                </a:solidFill>
                <a:effectLst/>
                <a:latin typeface="Calibri" panose="020F0502020204030204" pitchFamily="34" charset="0"/>
              </a:rPr>
              <a:t>This is a simple example, just to describe the general concepts and process for training and evaluating a regression model. In a real-world scenario, the training algorithm would need to fit multiple features (X values) to a regression function; but the basic principles remain the same. You start with some data that contains features and labels, you use some of the data to train a regression model by using an algorithm that tries to determine a function for X that predicts Y; and then you evaluate the trained model using the validation data that you held back. If you're happy with the level of error in the model, you can then use it to infer unknown label values in new cases.</a:t>
            </a:r>
            <a:endParaRPr lang="en-US" i="0" dirty="0"/>
          </a:p>
          <a:p>
            <a:pPr marL="228600" indent="-228600">
              <a:buAutoNum type="arabicPeriod"/>
            </a:pPr>
            <a:endParaRPr lang="en-US" i="0" dirty="0"/>
          </a:p>
          <a:p>
            <a:pPr marL="228600" indent="-228600">
              <a:buAutoNum type="arabicPeriod"/>
            </a:pPr>
            <a:endParaRPr lang="en-US" i="0"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10/11/23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251136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is a form of </a:t>
            </a:r>
            <a:r>
              <a:rPr lang="en-US" i="1" dirty="0"/>
              <a:t>supervised</a:t>
            </a:r>
            <a:r>
              <a:rPr lang="en-US" i="0" dirty="0"/>
              <a:t> machine learning – in other words it relies on us having some data with known </a:t>
            </a:r>
            <a:r>
              <a:rPr lang="en-US" i="1" dirty="0"/>
              <a:t>label</a:t>
            </a:r>
            <a:r>
              <a:rPr lang="en-US" i="0" dirty="0"/>
              <a:t> values that we can fit to a model, which can then be applied to new data for which we don’t have the label values. Now</a:t>
            </a:r>
            <a:r>
              <a:rPr lang="en-US" dirty="0"/>
              <a:t> let's look at another type of supervised machine learning – </a:t>
            </a:r>
            <a:r>
              <a:rPr lang="en-US" i="1" dirty="0"/>
              <a:t>classification</a:t>
            </a:r>
            <a:r>
              <a:rPr lang="en-US" i="0" dirty="0"/>
              <a:t>.</a:t>
            </a:r>
          </a:p>
          <a:p>
            <a:endParaRPr lang="en-US" i="0" dirty="0"/>
          </a:p>
          <a:p>
            <a:r>
              <a:rPr lang="en-US" i="0" dirty="0"/>
              <a:t>Again, there's some mathematics involved – in particular, </a:t>
            </a:r>
            <a:r>
              <a:rPr lang="en-US" i="1" dirty="0"/>
              <a:t>probability</a:t>
            </a:r>
            <a:r>
              <a:rPr lang="en-US" i="0" dirty="0"/>
              <a:t>. Don’t worry too much about the details – just remember that probability is always a value between 0 and 1, where 1 means a definite, 100% certainty.</a:t>
            </a:r>
          </a:p>
          <a:p>
            <a:pPr marL="228600" indent="-228600">
              <a:buAutoNum type="arabicPeriod"/>
            </a:pPr>
            <a:r>
              <a:rPr lang="en-US" i="0" dirty="0"/>
              <a:t>Just as with regression, we start with some data that includes </a:t>
            </a:r>
            <a:r>
              <a:rPr lang="en-US" i="1" dirty="0"/>
              <a:t>features</a:t>
            </a:r>
            <a:r>
              <a:rPr lang="en-US" i="0" dirty="0"/>
              <a:t> and known </a:t>
            </a:r>
            <a:r>
              <a:rPr lang="en-US" i="1" dirty="0"/>
              <a:t>labels</a:t>
            </a:r>
            <a:r>
              <a:rPr lang="en-US" i="0" dirty="0"/>
              <a:t>. In this case, the features are medical measurements that might be taken during a health checkup – such as weight, height, blood pressure, and so on. This time, the label isn't a numeric value but an indicator of whether the patient is diabetic (in which case the label has a value of 1) or not (in which case it is 0). The label indicates to which </a:t>
            </a:r>
            <a:r>
              <a:rPr lang="en-US" i="1" dirty="0"/>
              <a:t>class</a:t>
            </a:r>
            <a:r>
              <a:rPr lang="en-US" i="0" dirty="0"/>
              <a:t> the patient belongs – diabetic or non-diabetic. </a:t>
            </a:r>
            <a:r>
              <a:rPr lang="en-US" i="1" dirty="0"/>
              <a:t>{A table of data appears. In the first column, the values are vectors (lists) of diagnostic measurements. The second column contains a 1 or a 0}</a:t>
            </a:r>
            <a:endParaRPr lang="en-US" i="0" dirty="0"/>
          </a:p>
          <a:p>
            <a:pPr marL="228600" indent="-228600">
              <a:buAutoNum type="arabicPeriod"/>
            </a:pPr>
            <a:r>
              <a:rPr lang="en-US" i="0" dirty="0"/>
              <a:t>Once again, we split the data into subsets for training and validation. </a:t>
            </a:r>
            <a:r>
              <a:rPr lang="en-US" i="1" dirty="0"/>
              <a:t>{The table is split into training and validation subsets}</a:t>
            </a:r>
            <a:endParaRPr lang="en-US" i="0" dirty="0"/>
          </a:p>
          <a:p>
            <a:pPr marL="228600" indent="-228600">
              <a:buAutoNum type="arabicPeriod"/>
            </a:pPr>
            <a:r>
              <a:rPr lang="en-US" i="0" dirty="0"/>
              <a:t>Now, we'll take the training values and apply an algorithm that fits them to a function so that the Y value is between 0 and 1, like this. </a:t>
            </a:r>
            <a:r>
              <a:rPr lang="en-US" i="1" dirty="0"/>
              <a:t>{A chart showing the feature vectors plotted against the label values is displayed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Since the value can be anywhere between 0 and 1, a threshold value is used to determine the cut-off point where the class is considered to be 0 or 1. In this case, all patients with features producing a value greater than 0.5 are diabetic, and those with values below that threshold are not. </a:t>
            </a:r>
            <a:r>
              <a:rPr lang="en-US" i="1" dirty="0"/>
              <a:t>{A line is added to the chart at the 0.5 threshold – all points plotted above this represent diabetic patients, and all points below represent non-diabetic patients}</a:t>
            </a:r>
            <a:endParaRPr lang="en-US" i="0" dirty="0"/>
          </a:p>
          <a:p>
            <a:pPr marL="228600" indent="-228600">
              <a:buAutoNum type="arabicPeriod"/>
            </a:pPr>
            <a:r>
              <a:rPr lang="en-US" i="0" dirty="0"/>
              <a:t>The function we've fitted to the data is an example of a </a:t>
            </a:r>
            <a:r>
              <a:rPr lang="en-US" i="1" dirty="0"/>
              <a:t>logistic</a:t>
            </a:r>
            <a:r>
              <a:rPr lang="en-US" i="0" dirty="0"/>
              <a:t> function. You can think of the value as representing the </a:t>
            </a:r>
            <a:r>
              <a:rPr lang="en-US" i="1" dirty="0"/>
              <a:t>probability</a:t>
            </a:r>
            <a:r>
              <a:rPr lang="en-US" i="0" dirty="0"/>
              <a:t> that the class is 1 (in other words, that the patient is diabetic). </a:t>
            </a:r>
            <a:r>
              <a:rPr lang="en-US" i="1" dirty="0"/>
              <a:t>{A Sigmoidal (s-shaped) function graph is shown with a minimum value of 0 and a maximum of 1}</a:t>
            </a:r>
            <a:endParaRPr lang="en-US" i="0" dirty="0"/>
          </a:p>
          <a:p>
            <a:pPr marL="228600" indent="-228600">
              <a:buAutoNum type="arabicPeriod"/>
            </a:pPr>
            <a:r>
              <a:rPr lang="en-US" i="0" dirty="0"/>
              <a:t>Having determined a function that fits our features, a model is produced and we can use the validation data we held back to test it. Here are the results of applying the logistic model to our validation features. </a:t>
            </a:r>
            <a:r>
              <a:rPr lang="en-US" i="1" dirty="0"/>
              <a:t>{The validation data points are plotted on the chart alongside the predictive function}</a:t>
            </a:r>
            <a:endParaRPr lang="en-US" i="0" dirty="0"/>
          </a:p>
          <a:p>
            <a:pPr marL="228600" indent="-228600">
              <a:buAutoNum type="arabicPeriod"/>
            </a:pPr>
            <a:r>
              <a:rPr lang="en-US" i="0" dirty="0"/>
              <a:t>The function returns the probability that the class is 1, or </a:t>
            </a:r>
            <a:r>
              <a:rPr lang="en-US" i="1" dirty="0"/>
              <a:t>positive</a:t>
            </a:r>
            <a:r>
              <a:rPr lang="en-US" i="0" dirty="0"/>
              <a:t>, as a value between 0 and 1; and since there are only two possible classes, and there's a 100% probability that the patient is one of them (they're either diabetic or not!), the probability that the class is 0, or </a:t>
            </a:r>
            <a:r>
              <a:rPr lang="en-US" i="1" dirty="0"/>
              <a:t>negative</a:t>
            </a:r>
            <a:r>
              <a:rPr lang="en-US" i="0" dirty="0"/>
              <a:t>, is also known (it's just 1 minus the probability that it's positive) The class with the highest probability is the predicted value for Y. </a:t>
            </a:r>
            <a:r>
              <a:rPr lang="en-US" i="1" dirty="0"/>
              <a:t>{A table showing the probability values for each possible class calculated by the function, and consequent 1 or 0 class prediction, is shown alongside the validation subset}</a:t>
            </a:r>
            <a:endParaRPr lang="en-US" i="0" dirty="0"/>
          </a:p>
          <a:p>
            <a:pPr marL="228600" indent="-228600">
              <a:buAutoNum type="arabicPeriod"/>
            </a:pPr>
            <a:r>
              <a:rPr lang="en-US" i="0" dirty="0"/>
              <a:t>Let's look at the first validation case. In this case, the </a:t>
            </a:r>
            <a:r>
              <a:rPr lang="en-US" i="1" dirty="0"/>
              <a:t>predicted</a:t>
            </a:r>
            <a:r>
              <a:rPr lang="en-US" i="0" dirty="0"/>
              <a:t> class label is 0 and the </a:t>
            </a:r>
            <a:r>
              <a:rPr lang="en-US" i="1" dirty="0"/>
              <a:t>actual</a:t>
            </a:r>
            <a:r>
              <a:rPr lang="en-US" i="0" dirty="0"/>
              <a:t> label is also 0, so the model got it right. It's a true negative. </a:t>
            </a:r>
            <a:r>
              <a:rPr lang="en-US" i="1" dirty="0"/>
              <a:t>{A tick appears alongside the first prediction}</a:t>
            </a:r>
            <a:endParaRPr lang="en-US" i="0" dirty="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i="0" dirty="0"/>
              <a:t>The second case results in a prediction of 1 for an actual value of 1, so again it's correct – this time it's a true positive.</a:t>
            </a:r>
            <a:r>
              <a:rPr lang="en-US" i="1" dirty="0"/>
              <a:t> {A tick appears alongside the second prediction}</a:t>
            </a:r>
            <a:endParaRPr lang="en-US" i="0" dirty="0"/>
          </a:p>
          <a:p>
            <a:pPr marL="228600" indent="-228600">
              <a:buAutoNum type="arabicPeriod"/>
            </a:pPr>
            <a:r>
              <a:rPr lang="en-US" i="0" dirty="0"/>
              <a:t>For the third case, the prediction is 1 but the actual label is 0, so the model got this one wrong – it’s a false positive. </a:t>
            </a:r>
            <a:r>
              <a:rPr lang="en-US" i="1" dirty="0"/>
              <a:t>{A cross appears alongside the third prediction}</a:t>
            </a:r>
            <a:endParaRPr lang="en-US" i="0" dirty="0"/>
          </a:p>
          <a:p>
            <a:pPr marL="228600" indent="-228600">
              <a:buAutoNum type="arabicPeriod"/>
            </a:pPr>
            <a:r>
              <a:rPr lang="en-US" i="0" dirty="0"/>
              <a:t>The fourth one is also wrong – this time, a false negative. </a:t>
            </a:r>
            <a:r>
              <a:rPr lang="en-US" i="1" dirty="0"/>
              <a:t>{A cross appears alongside the fourth prediction}</a:t>
            </a:r>
            <a:endParaRPr lang="en-US" i="0" dirty="0"/>
          </a:p>
          <a:p>
            <a:pPr marL="228600" indent="-228600">
              <a:buAutoNum type="arabicPeriod"/>
            </a:pPr>
            <a:r>
              <a:rPr lang="en-US" i="0" dirty="0"/>
              <a:t>To evaluate the model, we tabulate the prediction results in a format called a </a:t>
            </a:r>
            <a:r>
              <a:rPr lang="en-US" i="1" dirty="0"/>
              <a:t>confusion matrix</a:t>
            </a:r>
            <a:r>
              <a:rPr lang="en-US" i="0" dirty="0"/>
              <a:t>, like this</a:t>
            </a:r>
            <a:r>
              <a:rPr lang="en-US" i="1" dirty="0"/>
              <a:t>. {A 2 by 2 matrix of actual labels of 1 and 0 crossed with predicted labels of 1 and 0 is displayed, and the plotted points move to the appropriate quadrant of the matrix based on their predicted and actual values}</a:t>
            </a:r>
          </a:p>
          <a:p>
            <a:pPr marL="228600" indent="-228600">
              <a:buAutoNum type="arabicPeriod"/>
            </a:pPr>
            <a:r>
              <a:rPr lang="en-US" i="0" dirty="0"/>
              <a:t>In a real scenario, you'd use much more validation data than we have on the slide, so it might end up looking something like this. </a:t>
            </a:r>
            <a:r>
              <a:rPr lang="en-US" i="1" dirty="0"/>
              <a:t>{The numbers in the matrix increase to show 126 true positives, 7 false positives, 119 true negatives, and 21 false negatives}</a:t>
            </a:r>
            <a:endParaRPr lang="en-US" i="0" dirty="0"/>
          </a:p>
          <a:p>
            <a:pPr marL="228600" indent="-228600">
              <a:buAutoNum type="arabicPeriod"/>
            </a:pPr>
            <a:r>
              <a:rPr lang="en-US" i="0" dirty="0"/>
              <a:t>If we apply a heatmap to this, intensifying the cells in the matrix to reflect the values, you can easily see that the correct predictions in the true positive and true negative cells form a dark diagonal line from top left to bottom right – indicating that the model got more predictions right than wrong. </a:t>
            </a:r>
            <a:r>
              <a:rPr lang="en-US" i="1" dirty="0"/>
              <a:t>{</a:t>
            </a:r>
            <a:r>
              <a:rPr lang="en-US" sz="800" i="1" dirty="0"/>
              <a:t>The quadrants in the matrix are shaded, with higher values darker than lower values – this reveals a diagonal pattern of high values for true positives and true negatives}</a:t>
            </a:r>
            <a:endParaRPr lang="en-US" i="1" dirty="0"/>
          </a:p>
          <a:p>
            <a:pPr marL="228600" indent="-228600">
              <a:buAutoNum type="arabicPeriod"/>
            </a:pPr>
            <a:endParaRPr lang="en-US" i="0" dirty="0"/>
          </a:p>
          <a:p>
            <a:pPr marL="0" indent="0">
              <a:buNone/>
            </a:pPr>
            <a:r>
              <a:rPr lang="en-US" i="0" dirty="0"/>
              <a:t>From the values in the confusion matrix, you can calculate multiple metrics that can be used to measure the performance of the model. </a:t>
            </a:r>
          </a:p>
          <a:p>
            <a:pPr marL="228600" indent="-228600">
              <a:buAutoNum type="arabicPeriod"/>
            </a:pPr>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10/11/23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913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and Classification are both forms of </a:t>
            </a:r>
            <a:r>
              <a:rPr lang="en-US" i="1" dirty="0"/>
              <a:t>supervised</a:t>
            </a:r>
            <a:r>
              <a:rPr lang="en-US" i="0" dirty="0"/>
              <a:t> machine learning.</a:t>
            </a:r>
          </a:p>
          <a:p>
            <a:r>
              <a:rPr lang="en-US" i="0" dirty="0"/>
              <a:t>Now let's look at a form of </a:t>
            </a:r>
            <a:r>
              <a:rPr lang="en-US" i="1" dirty="0"/>
              <a:t>unsupervised</a:t>
            </a:r>
            <a:r>
              <a:rPr lang="en-US" i="0" dirty="0"/>
              <a:t> machine learning – clustering.</a:t>
            </a:r>
          </a:p>
          <a:p>
            <a:endParaRPr lang="en-US" i="0" dirty="0"/>
          </a:p>
          <a:p>
            <a:pPr marL="228600" indent="-228600">
              <a:buAutoNum type="arabicPeriod"/>
            </a:pPr>
            <a:r>
              <a:rPr lang="en-US" i="0" dirty="0"/>
              <a:t>Suppose we collect some observations of flowers, noting the height and number of petals for each sample. What we want to do is group flowers that are similar together, but we have no known label that we can use to train a model. </a:t>
            </a:r>
            <a:r>
              <a:rPr lang="en-US" i="1" dirty="0"/>
              <a:t>{A table of flower heights and petal counts is shown}</a:t>
            </a:r>
            <a:endParaRPr lang="en-US" i="0" dirty="0"/>
          </a:p>
          <a:p>
            <a:pPr marL="228600" indent="-228600">
              <a:buAutoNum type="arabicPeriod"/>
            </a:pPr>
            <a:r>
              <a:rPr lang="en-US" i="0" dirty="0"/>
              <a:t>Instead, we think of the </a:t>
            </a:r>
            <a:r>
              <a:rPr lang="en-US" i="1" dirty="0"/>
              <a:t>feature</a:t>
            </a:r>
            <a:r>
              <a:rPr lang="en-US" i="0" dirty="0"/>
              <a:t> values that we have as being coordinates on which we can plot the sample data points – in this case we have two features, height and petals, so we can plot them on a 2-dimensional grid like this. </a:t>
            </a:r>
            <a:r>
              <a:rPr lang="en-US" i="1" dirty="0"/>
              <a:t>{A grid is shown with flowers plotted for each height and petal count coordinate pair}</a:t>
            </a:r>
            <a:endParaRPr lang="en-US" i="0" dirty="0"/>
          </a:p>
          <a:p>
            <a:pPr marL="228600" indent="-228600">
              <a:buAutoNum type="arabicPeriod"/>
            </a:pPr>
            <a:r>
              <a:rPr lang="en-US" i="0" dirty="0"/>
              <a:t>Now we need to decide how many clusters we want to group the observations into. This value is generally referred to as K, and we simply assign K points at random locations on our grid like this. In this case, we've used a K value of 3; so we'll end up with 3 clusters. </a:t>
            </a:r>
            <a:r>
              <a:rPr lang="en-US" i="1" dirty="0"/>
              <a:t>{Three centroid points are plotted on the grid at random coordinates}</a:t>
            </a:r>
            <a:endParaRPr lang="en-US" i="0" dirty="0"/>
          </a:p>
          <a:p>
            <a:pPr marL="228600" indent="-228600">
              <a:buAutoNum type="arabicPeriod"/>
            </a:pPr>
            <a:r>
              <a:rPr lang="en-US" i="0" dirty="0"/>
              <a:t>Each of the K points we've plotted will be a </a:t>
            </a:r>
            <a:r>
              <a:rPr lang="en-US" i="1" dirty="0"/>
              <a:t>centroid</a:t>
            </a:r>
            <a:r>
              <a:rPr lang="en-US" i="0" dirty="0"/>
              <a:t> for a cluster, so we assign the sample data points to its nearest centroid. </a:t>
            </a:r>
            <a:r>
              <a:rPr lang="en-US" i="1" dirty="0"/>
              <a:t>{Three shaded cluster areas enclosing the flowers that are nearest to each randomly plotted centroid is added}</a:t>
            </a:r>
            <a:endParaRPr lang="en-US" i="0" dirty="0"/>
          </a:p>
          <a:p>
            <a:pPr marL="228600" indent="-228600">
              <a:buAutoNum type="arabicPeriod"/>
            </a:pPr>
            <a:r>
              <a:rPr lang="en-US" i="0" dirty="0"/>
              <a:t>Now we move each centroids to the middle of the points in its cluster – based on the </a:t>
            </a:r>
            <a:r>
              <a:rPr lang="en-US" i="1" dirty="0"/>
              <a:t>mean</a:t>
            </a:r>
            <a:r>
              <a:rPr lang="en-US" i="0" dirty="0"/>
              <a:t> distance. </a:t>
            </a:r>
            <a:r>
              <a:rPr lang="en-US" i="1" dirty="0"/>
              <a:t>{The centroid points are moved to the center of the flowers in their cluster}</a:t>
            </a:r>
          </a:p>
          <a:p>
            <a:pPr marL="228600" indent="-228600">
              <a:buAutoNum type="arabicPeriod"/>
            </a:pPr>
            <a:r>
              <a:rPr lang="en-US" i="0" dirty="0"/>
              <a:t>Now that the centroids have moved, some sample points might be nearer to a different centroid from the one they're currently allocated to; so we reallocate the samples to their nearest centroid. </a:t>
            </a:r>
            <a:r>
              <a:rPr lang="en-US" i="1" dirty="0"/>
              <a:t>{The cluster shapes are redrawn to reflect the flowers that are now closest to each centroid}</a:t>
            </a:r>
            <a:endParaRPr lang="en-US" i="0" dirty="0"/>
          </a:p>
          <a:p>
            <a:pPr marL="228600" indent="-228600">
              <a:buAutoNum type="arabicPeriod"/>
            </a:pPr>
            <a:r>
              <a:rPr lang="en-US" i="0" dirty="0"/>
              <a:t>And then we just repeat the process until the clusters are stable, or we reach a pre-determined maximum number of iterations. In this case, the clusters soon stabilize as well-separated groups of related flowers. </a:t>
            </a:r>
            <a:r>
              <a:rPr lang="en-US" i="1" dirty="0"/>
              <a:t>{The centroids are iteratively moved to the middle of their cluster and the clusters reallocated until a stable set of separated clusters is defined and the centroids are fixed in the middle of their flowers}</a:t>
            </a:r>
          </a:p>
          <a:p>
            <a:pPr marL="228600" indent="-228600">
              <a:buAutoNum type="arabicPeriod"/>
            </a:pPr>
            <a:endParaRPr lang="en-US" i="0" dirty="0"/>
          </a:p>
          <a:p>
            <a:pPr marL="0" indent="0">
              <a:buNone/>
            </a:pPr>
            <a:r>
              <a:rPr lang="en-US" i="0" dirty="0"/>
              <a:t>This clustering technique, which uses </a:t>
            </a:r>
            <a:r>
              <a:rPr lang="en-US" i="1" dirty="0"/>
              <a:t>K</a:t>
            </a:r>
            <a:r>
              <a:rPr lang="en-US" i="0" dirty="0"/>
              <a:t> centroids and moves them to the </a:t>
            </a:r>
            <a:r>
              <a:rPr lang="en-US" i="1" dirty="0"/>
              <a:t>mean</a:t>
            </a:r>
            <a:r>
              <a:rPr lang="en-US" i="0" dirty="0"/>
              <a:t> distance between their data points is known as K-Means clustering.</a:t>
            </a:r>
          </a:p>
          <a:p>
            <a:pPr marL="228600" indent="-228600">
              <a:buAutoNum type="arabicPeriod"/>
            </a:pPr>
            <a:endParaRPr lang="en-US" i="0" dirty="0"/>
          </a:p>
          <a:p>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10/11/23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27613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GB"/>
              <a:t>Click to 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GB"/>
              <a:t>Click to 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GB"/>
              <a:t>Click to 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396" y="1581392"/>
            <a:ext cx="10363200" cy="2040350"/>
          </a:xfrm>
          <a:prstGeom prst="rect">
            <a:avLst/>
          </a:prstGeom>
          <a:solidFill>
            <a:schemeClr val="bg1"/>
          </a:solidFill>
        </p:spPr>
        <p:txBody>
          <a:bodyPr anchor="b" anchorCtr="0"/>
          <a:lstStyle>
            <a:lvl1pPr algn="ctr">
              <a:lnSpc>
                <a:spcPct val="100000"/>
              </a:lnSpc>
              <a:spcBef>
                <a:spcPts val="1200"/>
              </a:spcBef>
              <a:defRPr sz="6000" b="0" baseline="0">
                <a:solidFill>
                  <a:schemeClr val="bg2">
                    <a:lumMod val="50000"/>
                  </a:schemeClr>
                </a:solidFill>
              </a:defRPr>
            </a:lvl1pPr>
          </a:lstStyle>
          <a:p>
            <a:r>
              <a:rPr lang="en-US" dirty="0"/>
              <a:t>Insert title</a:t>
            </a:r>
          </a:p>
        </p:txBody>
      </p:sp>
      <p:sp>
        <p:nvSpPr>
          <p:cNvPr id="5" name="Text Placeholder 3"/>
          <p:cNvSpPr>
            <a:spLocks noGrp="1"/>
          </p:cNvSpPr>
          <p:nvPr>
            <p:ph type="body" sz="quarter" idx="11" hasCustomPrompt="1"/>
          </p:nvPr>
        </p:nvSpPr>
        <p:spPr>
          <a:xfrm>
            <a:off x="914396" y="3774142"/>
            <a:ext cx="10363200" cy="439270"/>
          </a:xfrm>
          <a:prstGeom prst="rect">
            <a:avLst/>
          </a:prstGeom>
        </p:spPr>
        <p:txBody>
          <a:bodyPr/>
          <a:lstStyle>
            <a:lvl1pPr marL="0" indent="0" algn="ctr">
              <a:spcAft>
                <a:spcPts val="1200"/>
              </a:spcAft>
              <a:buNone/>
              <a:defRPr sz="2000" spc="300" baseline="0">
                <a:solidFill>
                  <a:schemeClr val="bg2">
                    <a:lumMod val="25000"/>
                  </a:schemeClr>
                </a:solidFill>
                <a:latin typeface="+mj-lt"/>
              </a:defRPr>
            </a:lvl1pPr>
            <a:lvl2pPr>
              <a:spcAft>
                <a:spcPts val="1200"/>
              </a:spcAft>
              <a:defRPr>
                <a:solidFill>
                  <a:schemeClr val="tx1">
                    <a:lumMod val="50000"/>
                    <a:lumOff val="50000"/>
                  </a:schemeClr>
                </a:solidFill>
              </a:defRPr>
            </a:lvl2pPr>
            <a:lvl3pPr>
              <a:spcAft>
                <a:spcPts val="1200"/>
              </a:spcAft>
              <a:defRPr>
                <a:solidFill>
                  <a:schemeClr val="tx1">
                    <a:lumMod val="50000"/>
                    <a:lumOff val="50000"/>
                  </a:schemeClr>
                </a:solidFill>
              </a:defRPr>
            </a:lvl3pPr>
            <a:lvl4pPr>
              <a:spcAft>
                <a:spcPts val="1200"/>
              </a:spcAft>
              <a:defRPr>
                <a:solidFill>
                  <a:schemeClr val="tx1">
                    <a:lumMod val="50000"/>
                    <a:lumOff val="50000"/>
                  </a:schemeClr>
                </a:solidFill>
              </a:defRPr>
            </a:lvl4pPr>
            <a:lvl5pPr>
              <a:spcAft>
                <a:spcPts val="1200"/>
              </a:spcAft>
              <a:defRPr>
                <a:solidFill>
                  <a:schemeClr val="tx1">
                    <a:lumMod val="50000"/>
                    <a:lumOff val="50000"/>
                  </a:schemeClr>
                </a:solidFill>
              </a:defRPr>
            </a:lvl5pPr>
          </a:lstStyle>
          <a:p>
            <a:pPr lvl="0"/>
            <a:r>
              <a:rPr lang="en-US" dirty="0"/>
              <a:t>INSERT SUBTITLE / PRESENTER NAME IN CAPS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4356" y="6010484"/>
            <a:ext cx="723280" cy="381877"/>
          </a:xfrm>
          <a:prstGeom prst="rect">
            <a:avLst/>
          </a:prstGeom>
        </p:spPr>
      </p:pic>
    </p:spTree>
    <p:extLst>
      <p:ext uri="{BB962C8B-B14F-4D97-AF65-F5344CB8AC3E}">
        <p14:creationId xmlns:p14="http://schemas.microsoft.com/office/powerpoint/2010/main" val="2673472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2" y="1240172"/>
            <a:ext cx="9483119" cy="520262"/>
          </a:xfrm>
        </p:spPr>
        <p:txBody>
          <a:bodyPr/>
          <a:lstStyle>
            <a:lvl1pPr marL="0" indent="0">
              <a:lnSpc>
                <a:spcPct val="90000"/>
              </a:lnSpc>
              <a:spcAft>
                <a:spcPts val="0"/>
              </a:spcAft>
              <a:buFont typeface="Arial" panose="020B0604020202020204" pitchFamily="34" charset="0"/>
              <a:buNone/>
              <a:defRPr sz="3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2" y="2102266"/>
            <a:ext cx="9483117" cy="4376323"/>
          </a:xfrm>
        </p:spPr>
        <p:txBody>
          <a:bodyPr/>
          <a:lstStyle>
            <a:lvl1pPr marL="0" indent="0">
              <a:buFont typeface="Arial" panose="020B0604020202020204" pitchFamily="34" charset="0"/>
              <a:buNone/>
              <a:defRPr/>
            </a:lvl1pPr>
            <a:lvl2pPr marL="128588" indent="-128588">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83834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A Template_Main Slide">
  <p:cSld name="QA Template_Main Slide">
    <p:spTree>
      <p:nvGrpSpPr>
        <p:cNvPr id="1" name="Shape 14"/>
        <p:cNvGrpSpPr/>
        <p:nvPr/>
      </p:nvGrpSpPr>
      <p:grpSpPr>
        <a:xfrm>
          <a:off x="0" y="0"/>
          <a:ext cx="0" cy="0"/>
          <a:chOff x="0" y="0"/>
          <a:chExt cx="0" cy="0"/>
        </a:xfrm>
      </p:grpSpPr>
      <p:sp>
        <p:nvSpPr>
          <p:cNvPr id="15" name="Google Shape;15;p89"/>
          <p:cNvSpPr txBox="1">
            <a:spLocks noGrp="1"/>
          </p:cNvSpPr>
          <p:nvPr>
            <p:ph type="body" idx="1"/>
          </p:nvPr>
        </p:nvSpPr>
        <p:spPr>
          <a:xfrm>
            <a:off x="414000" y="1929600"/>
            <a:ext cx="11404800" cy="4546800"/>
          </a:xfrm>
          <a:prstGeom prst="rect">
            <a:avLst/>
          </a:prstGeom>
          <a:noFill/>
          <a:ln>
            <a:noFill/>
          </a:ln>
        </p:spPr>
        <p:txBody>
          <a:bodyPr spcFirstLastPara="1" wrap="square" lIns="91425" tIns="45700" rIns="91425" bIns="45700" anchor="t" anchorCtr="0">
            <a:normAutofit/>
          </a:bodyPr>
          <a:lstStyle>
            <a:lvl1pPr marL="342900" lvl="0" indent="-266700" algn="l">
              <a:lnSpc>
                <a:spcPct val="100000"/>
              </a:lnSpc>
              <a:spcBef>
                <a:spcPts val="450"/>
              </a:spcBef>
              <a:spcAft>
                <a:spcPts val="0"/>
              </a:spcAft>
              <a:buClr>
                <a:schemeClr val="dk1"/>
              </a:buClr>
              <a:buSzPts val="2000"/>
              <a:buFont typeface="Arial"/>
              <a:buChar char="•"/>
              <a:defRPr sz="1500" b="0">
                <a:latin typeface="Quattrocento Sans"/>
                <a:ea typeface="Quattrocento Sans"/>
                <a:cs typeface="Quattrocento Sans"/>
                <a:sym typeface="Quattrocento Sans"/>
              </a:defRPr>
            </a:lvl1pPr>
            <a:lvl2pPr marL="685800" lvl="1" indent="-257175" algn="l">
              <a:lnSpc>
                <a:spcPct val="100000"/>
              </a:lnSpc>
              <a:spcBef>
                <a:spcPts val="450"/>
              </a:spcBef>
              <a:spcAft>
                <a:spcPts val="0"/>
              </a:spcAft>
              <a:buClr>
                <a:schemeClr val="dk1"/>
              </a:buClr>
              <a:buSzPts val="1800"/>
              <a:buFont typeface="Arial"/>
              <a:buChar char="•"/>
              <a:defRPr sz="1350">
                <a:latin typeface="Quattrocento Sans"/>
                <a:ea typeface="Quattrocento Sans"/>
                <a:cs typeface="Quattrocento Sans"/>
                <a:sym typeface="Quattrocento Sans"/>
              </a:defRPr>
            </a:lvl2pPr>
            <a:lvl3pPr marL="1028700" lvl="2" indent="-257175" algn="l">
              <a:lnSpc>
                <a:spcPct val="100000"/>
              </a:lnSpc>
              <a:spcBef>
                <a:spcPts val="450"/>
              </a:spcBef>
              <a:spcAft>
                <a:spcPts val="0"/>
              </a:spcAft>
              <a:buClr>
                <a:schemeClr val="dk1"/>
              </a:buClr>
              <a:buSzPts val="1800"/>
              <a:buFont typeface="Arial"/>
              <a:buChar char="•"/>
              <a:defRPr sz="1350">
                <a:latin typeface="Quattrocento Sans"/>
                <a:ea typeface="Quattrocento Sans"/>
                <a:cs typeface="Quattrocento Sans"/>
                <a:sym typeface="Quattrocento Sans"/>
              </a:defRPr>
            </a:lvl3pPr>
            <a:lvl4pPr marL="1371600" lvl="3" indent="-257175" algn="l">
              <a:lnSpc>
                <a:spcPct val="100000"/>
              </a:lnSpc>
              <a:spcBef>
                <a:spcPts val="450"/>
              </a:spcBef>
              <a:spcAft>
                <a:spcPts val="0"/>
              </a:spcAft>
              <a:buClr>
                <a:schemeClr val="dk1"/>
              </a:buClr>
              <a:buSzPts val="1800"/>
              <a:buFont typeface="Arial"/>
              <a:buChar char="•"/>
              <a:defRPr sz="1350">
                <a:latin typeface="Quattrocento Sans"/>
                <a:ea typeface="Quattrocento Sans"/>
                <a:cs typeface="Quattrocento Sans"/>
                <a:sym typeface="Quattrocento Sans"/>
              </a:defRPr>
            </a:lvl4pPr>
            <a:lvl5pPr marL="1714500" lvl="4" indent="-257175" algn="l">
              <a:lnSpc>
                <a:spcPct val="100000"/>
              </a:lnSpc>
              <a:spcBef>
                <a:spcPts val="450"/>
              </a:spcBef>
              <a:spcAft>
                <a:spcPts val="0"/>
              </a:spcAft>
              <a:buClr>
                <a:schemeClr val="dk1"/>
              </a:buClr>
              <a:buSzPts val="1800"/>
              <a:buFont typeface="Arial"/>
              <a:buChar char="•"/>
              <a:defRPr sz="1350">
                <a:latin typeface="Quattrocento Sans"/>
                <a:ea typeface="Quattrocento Sans"/>
                <a:cs typeface="Quattrocento Sans"/>
                <a:sym typeface="Quattrocento Sans"/>
              </a:defRPr>
            </a:lvl5pPr>
            <a:lvl6pPr marL="2057400" lvl="5" indent="-257175" algn="l">
              <a:lnSpc>
                <a:spcPct val="100000"/>
              </a:lnSpc>
              <a:spcBef>
                <a:spcPts val="450"/>
              </a:spcBef>
              <a:spcAft>
                <a:spcPts val="0"/>
              </a:spcAft>
              <a:buClr>
                <a:schemeClr val="dk1"/>
              </a:buClr>
              <a:buSzPts val="1800"/>
              <a:buChar char="•"/>
              <a:defRPr/>
            </a:lvl6pPr>
            <a:lvl7pPr marL="2400300" lvl="6" indent="-257175" algn="l">
              <a:lnSpc>
                <a:spcPct val="100000"/>
              </a:lnSpc>
              <a:spcBef>
                <a:spcPts val="270"/>
              </a:spcBef>
              <a:spcAft>
                <a:spcPts val="0"/>
              </a:spcAft>
              <a:buClr>
                <a:schemeClr val="dk1"/>
              </a:buClr>
              <a:buSzPts val="1800"/>
              <a:buChar char="•"/>
              <a:defRPr/>
            </a:lvl7pPr>
            <a:lvl8pPr marL="2743200" lvl="7" indent="-257175" algn="l">
              <a:lnSpc>
                <a:spcPct val="100000"/>
              </a:lnSpc>
              <a:spcBef>
                <a:spcPts val="270"/>
              </a:spcBef>
              <a:spcAft>
                <a:spcPts val="0"/>
              </a:spcAft>
              <a:buClr>
                <a:schemeClr val="dk1"/>
              </a:buClr>
              <a:buSzPts val="1800"/>
              <a:buChar char="•"/>
              <a:defRPr/>
            </a:lvl8pPr>
            <a:lvl9pPr marL="3086100" lvl="8" indent="-257175" algn="l">
              <a:lnSpc>
                <a:spcPct val="100000"/>
              </a:lnSpc>
              <a:spcBef>
                <a:spcPts val="270"/>
              </a:spcBef>
              <a:spcAft>
                <a:spcPts val="0"/>
              </a:spcAft>
              <a:buClr>
                <a:schemeClr val="dk1"/>
              </a:buClr>
              <a:buSzPts val="1800"/>
              <a:buChar char="•"/>
              <a:defRPr/>
            </a:lvl9pPr>
          </a:lstStyle>
          <a:p>
            <a:endParaRPr/>
          </a:p>
        </p:txBody>
      </p:sp>
      <p:sp>
        <p:nvSpPr>
          <p:cNvPr id="16" name="Google Shape;16;p89"/>
          <p:cNvSpPr txBox="1"/>
          <p:nvPr/>
        </p:nvSpPr>
        <p:spPr>
          <a:xfrm>
            <a:off x="9061491" y="6492908"/>
            <a:ext cx="2844800" cy="365125"/>
          </a:xfrm>
          <a:prstGeom prst="rect">
            <a:avLst/>
          </a:prstGeom>
          <a:noFill/>
          <a:ln>
            <a:noFill/>
          </a:ln>
        </p:spPr>
        <p:txBody>
          <a:bodyPr spcFirstLastPara="1" wrap="square" lIns="68569" tIns="34275" rIns="68569" bIns="34275" anchor="ctr" anchorCtr="0">
            <a:noAutofit/>
          </a:bodyPr>
          <a:lstStyle/>
          <a:p>
            <a:pPr marL="0" marR="0" lvl="0" indent="0" algn="r" rtl="0">
              <a:lnSpc>
                <a:spcPct val="100000"/>
              </a:lnSpc>
              <a:spcBef>
                <a:spcPts val="0"/>
              </a:spcBef>
              <a:spcAft>
                <a:spcPts val="0"/>
              </a:spcAft>
              <a:buClr>
                <a:srgbClr val="0070C0"/>
              </a:buClr>
              <a:buSzPts val="1000"/>
              <a:buFont typeface="Quattrocento Sans"/>
              <a:buNone/>
            </a:pPr>
            <a:fld id="{00000000-1234-1234-1234-123412341234}" type="slidenum">
              <a:rPr lang="en-GB" sz="750" b="0" i="0" u="none" strike="noStrike" cap="none">
                <a:solidFill>
                  <a:srgbClr val="0070C0"/>
                </a:solidFill>
                <a:latin typeface="Quattrocento Sans"/>
                <a:ea typeface="Quattrocento Sans"/>
                <a:cs typeface="Quattrocento Sans"/>
                <a:sym typeface="Quattrocento Sans"/>
              </a:rPr>
              <a:pPr marL="0" marR="0" lvl="0" indent="0" algn="r" rtl="0">
                <a:lnSpc>
                  <a:spcPct val="100000"/>
                </a:lnSpc>
                <a:spcBef>
                  <a:spcPts val="0"/>
                </a:spcBef>
                <a:spcAft>
                  <a:spcPts val="0"/>
                </a:spcAft>
                <a:buClr>
                  <a:srgbClr val="0070C0"/>
                </a:buClr>
                <a:buSzPts val="1000"/>
                <a:buFont typeface="Quattrocento Sans"/>
                <a:buNone/>
              </a:pPr>
              <a:t>‹#›</a:t>
            </a:fld>
            <a:endParaRPr sz="750" b="0" i="0" u="none" strike="noStrike" cap="none">
              <a:solidFill>
                <a:srgbClr val="0070C0"/>
              </a:solidFill>
              <a:latin typeface="Quattrocento Sans"/>
              <a:ea typeface="Quattrocento Sans"/>
              <a:cs typeface="Quattrocento Sans"/>
              <a:sym typeface="Quattrocento Sans"/>
            </a:endParaRPr>
          </a:p>
        </p:txBody>
      </p:sp>
      <p:sp>
        <p:nvSpPr>
          <p:cNvPr id="17" name="Google Shape;17;p89"/>
          <p:cNvSpPr txBox="1">
            <a:spLocks noGrp="1"/>
          </p:cNvSpPr>
          <p:nvPr>
            <p:ph type="title"/>
          </p:nvPr>
        </p:nvSpPr>
        <p:spPr>
          <a:xfrm>
            <a:off x="414000" y="1036800"/>
            <a:ext cx="9126000" cy="626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0519C"/>
              </a:buClr>
              <a:buSzPts val="3600"/>
              <a:buFont typeface="Quattrocento Sans"/>
              <a:buNone/>
              <a:defRPr>
                <a:solidFill>
                  <a:srgbClr val="00519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61933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aseline="0">
                <a:latin typeface="+mn-lt"/>
              </a:defRPr>
            </a:lvl2pPr>
            <a:lvl3pPr marL="1143000" indent="-228600">
              <a:spcAft>
                <a:spcPts val="800"/>
              </a:spcAft>
              <a:buClr>
                <a:schemeClr val="tx1"/>
              </a:buClr>
              <a:buFont typeface="Arial" panose="020B0604020202020204" pitchFamily="34" charset="0"/>
              <a:buChar char="•"/>
              <a:defRPr sz="1800" baseline="0">
                <a:latin typeface="+mn-lt"/>
              </a:defRPr>
            </a:lvl3pPr>
            <a:lvl4pPr marL="1600200" indent="-228600">
              <a:spcAft>
                <a:spcPts val="800"/>
              </a:spcAft>
              <a:buClr>
                <a:schemeClr val="tx1"/>
              </a:buClr>
              <a:buFont typeface="Arial" panose="020B0604020202020204" pitchFamily="34" charset="0"/>
              <a:buChar char="•"/>
              <a:defRPr sz="1800" baseline="0">
                <a:latin typeface="+mn-lt"/>
              </a:defRPr>
            </a:lvl4pPr>
            <a:lvl5pPr marL="2057400" indent="-228600">
              <a:spcAft>
                <a:spcPts val="800"/>
              </a:spcAft>
              <a:buClr>
                <a:schemeClr val="tx1"/>
              </a:buClr>
              <a:buFont typeface="Arial" panose="020B0604020202020204" pitchFamily="34" charset="0"/>
              <a:buChar char="•"/>
              <a:defRPr sz="18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4099750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039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217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GB"/>
              <a:t>Click to 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691" r:id="rId25"/>
    <p:sldLayoutId id="2147483698" r:id="rId26"/>
    <p:sldLayoutId id="2147483689" r:id="rId27"/>
    <p:sldLayoutId id="2147483692" r:id="rId28"/>
    <p:sldLayoutId id="2147483650" r:id="rId29"/>
    <p:sldLayoutId id="2147483693" r:id="rId30"/>
    <p:sldLayoutId id="2147483660" r:id="rId31"/>
    <p:sldLayoutId id="2147483719" r:id="rId32"/>
    <p:sldLayoutId id="2147483723" r:id="rId33"/>
    <p:sldLayoutId id="2147483725" r:id="rId34"/>
    <p:sldLayoutId id="2147483726" r:id="rId35"/>
    <p:sldLayoutId id="2147483727" r:id="rId36"/>
    <p:sldLayoutId id="2147483728" r:id="rId37"/>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41"/>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41"/>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41"/>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41"/>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41"/>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chart" Target="../charts/chart8.xm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5.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NULL"/><Relationship Id="rId4" Type="http://schemas.openxmlformats.org/officeDocument/2006/relationships/diagramData" Target="../diagrams/data1.xml"/><Relationship Id="rId9" Type="http://schemas.microsoft.com/office/2011/relationships/inkAction" Target="../ink/inkAction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chart" Target="../charts/chart11.xml"/><Relationship Id="rId2" Type="http://schemas.openxmlformats.org/officeDocument/2006/relationships/notesSlide" Target="../notesSlides/notesSlide24.xml"/><Relationship Id="rId1" Type="http://schemas.openxmlformats.org/officeDocument/2006/relationships/slideLayout" Target="../slideLayouts/slideLayout36.xml"/><Relationship Id="rId6" Type="http://schemas.openxmlformats.org/officeDocument/2006/relationships/image" Target="../media/image38.svg"/><Relationship Id="rId11" Type="http://schemas.openxmlformats.org/officeDocument/2006/relationships/chart" Target="../charts/chart10.xml"/><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3.png"/><Relationship Id="rId2" Type="http://schemas.openxmlformats.org/officeDocument/2006/relationships/notesSlide" Target="../notesSlides/notesSlide31.xml"/><Relationship Id="rId16" Type="http://schemas.openxmlformats.org/officeDocument/2006/relationships/image" Target="../media/image72.svg"/><Relationship Id="rId1" Type="http://schemas.openxmlformats.org/officeDocument/2006/relationships/slideLayout" Target="../slideLayouts/slideLayout37.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4.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38.svg"/><Relationship Id="rId11" Type="http://schemas.openxmlformats.org/officeDocument/2006/relationships/chart" Target="../charts/chart1.xml"/><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6.svg"/><Relationship Id="rId3" Type="http://schemas.openxmlformats.org/officeDocument/2006/relationships/chart" Target="../charts/chart3.xml"/><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chart" Target="../charts/chart4.xml"/><Relationship Id="rId20" Type="http://schemas.openxmlformats.org/officeDocument/2006/relationships/image" Target="../media/image58.svg"/><Relationship Id="rId1" Type="http://schemas.openxmlformats.org/officeDocument/2006/relationships/slideLayout" Target="../slideLayouts/slideLayout36.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57.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3.png"/><Relationship Id="rId2" Type="http://schemas.openxmlformats.org/officeDocument/2006/relationships/notesSlide" Target="../notesSlides/notesSlide9.xml"/><Relationship Id="rId16" Type="http://schemas.openxmlformats.org/officeDocument/2006/relationships/image" Target="../media/image72.svg"/><Relationship Id="rId1" Type="http://schemas.openxmlformats.org/officeDocument/2006/relationships/slideLayout" Target="../slideLayouts/slideLayout37.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05AB22-E5A4-440A-88E8-7A62DFEC0EDF}"/>
              </a:ext>
            </a:extLst>
          </p:cNvPr>
          <p:cNvSpPr>
            <a:spLocks noGrp="1"/>
          </p:cNvSpPr>
          <p:nvPr>
            <p:ph type="ctrTitle"/>
          </p:nvPr>
        </p:nvSpPr>
        <p:spPr>
          <a:xfrm>
            <a:off x="384785" y="2322726"/>
            <a:ext cx="6596062" cy="2431485"/>
          </a:xfrm>
        </p:spPr>
        <p:txBody>
          <a:bodyPr anchor="b">
            <a:normAutofit/>
          </a:bodyPr>
          <a:lstStyle/>
          <a:p>
            <a:r>
              <a:rPr lang="en-GB" dirty="0"/>
              <a:t>Machine Learning </a:t>
            </a:r>
          </a:p>
        </p:txBody>
      </p:sp>
    </p:spTree>
    <p:extLst>
      <p:ext uri="{BB962C8B-B14F-4D97-AF65-F5344CB8AC3E}">
        <p14:creationId xmlns:p14="http://schemas.microsoft.com/office/powerpoint/2010/main" val="2370120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5"/>
          <p:cNvSpPr txBox="1">
            <a:spLocks noGrp="1"/>
          </p:cNvSpPr>
          <p:nvPr>
            <p:ph type="body" idx="1"/>
          </p:nvPr>
        </p:nvSpPr>
        <p:spPr>
          <a:xfrm>
            <a:off x="1834500" y="2304450"/>
            <a:ext cx="8553600" cy="3410100"/>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SzPts val="2400"/>
              <a:buNone/>
            </a:pPr>
            <a:r>
              <a:rPr lang="en-GB" sz="1800"/>
              <a:t>Problem: how to identify different flower species given a set of features?</a:t>
            </a:r>
            <a:endParaRPr/>
          </a:p>
          <a:p>
            <a:pPr marL="557213" lvl="1" indent="-214313">
              <a:lnSpc>
                <a:spcPct val="90000"/>
              </a:lnSpc>
              <a:spcBef>
                <a:spcPts val="900"/>
              </a:spcBef>
              <a:buSzPts val="2000"/>
            </a:pPr>
            <a:r>
              <a:rPr lang="en-GB" sz="1500"/>
              <a:t>given the following fictitious data set.</a:t>
            </a: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0" indent="0">
              <a:lnSpc>
                <a:spcPct val="90000"/>
              </a:lnSpc>
              <a:spcBef>
                <a:spcPts val="900"/>
              </a:spcBef>
              <a:buSzPts val="1800"/>
              <a:buNone/>
            </a:pPr>
            <a:endParaRPr sz="1350"/>
          </a:p>
          <a:p>
            <a:pPr marL="0" indent="0">
              <a:lnSpc>
                <a:spcPct val="90000"/>
              </a:lnSpc>
              <a:spcBef>
                <a:spcPts val="900"/>
              </a:spcBef>
              <a:buSzPts val="1800"/>
              <a:buNone/>
            </a:pPr>
            <a:r>
              <a:rPr lang="en-GB" sz="1350"/>
              <a:t>Q1: how many species?</a:t>
            </a:r>
            <a:endParaRPr/>
          </a:p>
          <a:p>
            <a:pPr marL="0" indent="0">
              <a:lnSpc>
                <a:spcPct val="90000"/>
              </a:lnSpc>
              <a:spcBef>
                <a:spcPts val="900"/>
              </a:spcBef>
              <a:buSzPts val="1800"/>
              <a:buNone/>
            </a:pPr>
            <a:r>
              <a:rPr lang="en-GB" sz="1350"/>
              <a:t>Q2: supervised or unsupervised?</a:t>
            </a:r>
            <a:endParaRPr/>
          </a:p>
          <a:p>
            <a:pPr marL="557213" lvl="1" indent="-128588">
              <a:lnSpc>
                <a:spcPct val="90000"/>
              </a:lnSpc>
              <a:spcBef>
                <a:spcPts val="900"/>
              </a:spcBef>
              <a:buNone/>
            </a:pPr>
            <a:endParaRPr/>
          </a:p>
        </p:txBody>
      </p:sp>
      <p:sp>
        <p:nvSpPr>
          <p:cNvPr id="466" name="Google Shape;466;p45"/>
          <p:cNvSpPr txBox="1">
            <a:spLocks noGrp="1"/>
          </p:cNvSpPr>
          <p:nvPr>
            <p:ph type="title"/>
          </p:nvPr>
        </p:nvSpPr>
        <p:spPr>
          <a:xfrm>
            <a:off x="1834500" y="1634850"/>
            <a:ext cx="6844500" cy="469800"/>
          </a:xfrm>
          <a:prstGeom prst="rect">
            <a:avLst/>
          </a:prstGeom>
          <a:noFill/>
          <a:ln>
            <a:noFill/>
          </a:ln>
        </p:spPr>
        <p:txBody>
          <a:bodyPr spcFirstLastPara="1" vert="horz" wrap="square" lIns="68569" tIns="34275" rIns="68569" bIns="34275" rtlCol="0" anchor="b" anchorCtr="0">
            <a:normAutofit/>
          </a:bodyPr>
          <a:lstStyle/>
          <a:p>
            <a:pPr>
              <a:buSzPts val="3240"/>
            </a:pPr>
            <a:r>
              <a:rPr lang="en-GB" sz="2430"/>
              <a:t>Example: Using K</a:t>
            </a:r>
            <a:endParaRPr sz="2430">
              <a:latin typeface="Quattrocento Sans"/>
              <a:ea typeface="Quattrocento Sans"/>
              <a:cs typeface="Quattrocento Sans"/>
              <a:sym typeface="Quattrocento Sans"/>
            </a:endParaRPr>
          </a:p>
        </p:txBody>
      </p:sp>
      <p:graphicFrame>
        <p:nvGraphicFramePr>
          <p:cNvPr id="467" name="Google Shape;467;p45"/>
          <p:cNvGraphicFramePr/>
          <p:nvPr/>
        </p:nvGraphicFramePr>
        <p:xfrm>
          <a:off x="2925496" y="2941940"/>
          <a:ext cx="3658030" cy="1631270"/>
        </p:xfrm>
        <a:graphic>
          <a:graphicData uri="http://schemas.openxmlformats.org/drawingml/2006/table">
            <a:tbl>
              <a:tblPr firstRow="1" bandRow="1">
                <a:noFill/>
              </a:tblPr>
              <a:tblGrid>
                <a:gridCol w="731606">
                  <a:extLst>
                    <a:ext uri="{9D8B030D-6E8A-4147-A177-3AD203B41FA5}">
                      <a16:colId xmlns:a16="http://schemas.microsoft.com/office/drawing/2014/main" val="20000"/>
                    </a:ext>
                  </a:extLst>
                </a:gridCol>
                <a:gridCol w="731606">
                  <a:extLst>
                    <a:ext uri="{9D8B030D-6E8A-4147-A177-3AD203B41FA5}">
                      <a16:colId xmlns:a16="http://schemas.microsoft.com/office/drawing/2014/main" val="20001"/>
                    </a:ext>
                  </a:extLst>
                </a:gridCol>
                <a:gridCol w="731606">
                  <a:extLst>
                    <a:ext uri="{9D8B030D-6E8A-4147-A177-3AD203B41FA5}">
                      <a16:colId xmlns:a16="http://schemas.microsoft.com/office/drawing/2014/main" val="20002"/>
                    </a:ext>
                  </a:extLst>
                </a:gridCol>
                <a:gridCol w="731606">
                  <a:extLst>
                    <a:ext uri="{9D8B030D-6E8A-4147-A177-3AD203B41FA5}">
                      <a16:colId xmlns:a16="http://schemas.microsoft.com/office/drawing/2014/main" val="20003"/>
                    </a:ext>
                  </a:extLst>
                </a:gridCol>
                <a:gridCol w="731606">
                  <a:extLst>
                    <a:ext uri="{9D8B030D-6E8A-4147-A177-3AD203B41FA5}">
                      <a16:colId xmlns:a16="http://schemas.microsoft.com/office/drawing/2014/main" val="20004"/>
                    </a:ext>
                  </a:extLst>
                </a:gridCol>
              </a:tblGrid>
              <a:tr h="274856">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Sample ID</a:t>
                      </a:r>
                      <a:endParaRPr sz="900" u="none" strike="noStrike" cap="none">
                        <a:latin typeface="Calibri"/>
                        <a:ea typeface="Calibri"/>
                        <a:cs typeface="Calibri"/>
                        <a:sym typeface="Calibri"/>
                      </a:endParaRPr>
                    </a:p>
                  </a:txBody>
                  <a:tcPr marL="51431" marR="51431" marT="0" marB="0" anchor="ctr">
                    <a:lnR w="12700" cap="flat" cmpd="sng">
                      <a:solidFill>
                        <a:schemeClr val="dk1"/>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Sepal length</a:t>
                      </a:r>
                      <a:endParaRPr sz="900" u="none" strike="noStrike" cap="none">
                        <a:latin typeface="Calibri"/>
                        <a:ea typeface="Calibri"/>
                        <a:cs typeface="Calibri"/>
                        <a:sym typeface="Calibri"/>
                      </a:endParaRPr>
                    </a:p>
                  </a:txBody>
                  <a:tcPr marL="51431" marR="51431" marT="0" marB="0" anchor="ctr">
                    <a:lnL w="12700" cap="flat" cmpd="sng">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Sepal width</a:t>
                      </a:r>
                      <a:endParaRPr sz="900" u="none" strike="noStrike" cap="none">
                        <a:latin typeface="Calibri"/>
                        <a:ea typeface="Calibri"/>
                        <a:cs typeface="Calibri"/>
                        <a:sym typeface="Calibri"/>
                      </a:endParaRPr>
                    </a:p>
                  </a:txBody>
                  <a:tcPr marL="51431" marR="51431"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Petal length</a:t>
                      </a:r>
                      <a:endParaRPr sz="900" u="none" strike="noStrike" cap="none">
                        <a:latin typeface="Calibri"/>
                        <a:ea typeface="Calibri"/>
                        <a:cs typeface="Calibri"/>
                        <a:sym typeface="Calibri"/>
                      </a:endParaRPr>
                    </a:p>
                  </a:txBody>
                  <a:tcPr marL="51431" marR="51431"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Petal width</a:t>
                      </a:r>
                      <a:endParaRPr sz="900" u="none" strike="noStrike" cap="none">
                        <a:latin typeface="Calibri"/>
                        <a:ea typeface="Calibri"/>
                        <a:cs typeface="Calibri"/>
                        <a:sym typeface="Calibri"/>
                      </a:endParaRPr>
                    </a:p>
                  </a:txBody>
                  <a:tcPr marL="51431" marR="51431" marT="0" marB="0" anchor="ctr"/>
                </a:tc>
                <a:extLst>
                  <a:ext uri="{0D108BD9-81ED-4DB2-BD59-A6C34878D82A}">
                    <a16:rowId xmlns:a16="http://schemas.microsoft.com/office/drawing/2014/main" val="10000"/>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6.1</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3.2</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1.7</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0.4</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1"/>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5.9</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2.9</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1.4</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0.3</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2"/>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2.7</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1.2</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4.3</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1.6</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3"/>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4</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1.6</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5.9</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2.0</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4"/>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5</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2.9</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1.5</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3.0</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3.5</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5"/>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6</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2.4</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1.1</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2.9</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3.2</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6"/>
                  </a:ext>
                </a:extLst>
              </a:tr>
            </a:tbl>
          </a:graphicData>
        </a:graphic>
      </p:graphicFrame>
      <p:pic>
        <p:nvPicPr>
          <p:cNvPr id="468" name="Google Shape;468;p45"/>
          <p:cNvPicPr preferRelativeResize="0"/>
          <p:nvPr/>
        </p:nvPicPr>
        <p:blipFill rotWithShape="1">
          <a:blip r:embed="rId3">
            <a:alphaModFix/>
          </a:blip>
          <a:srcRect/>
          <a:stretch/>
        </p:blipFill>
        <p:spPr>
          <a:xfrm>
            <a:off x="7710974" y="2627886"/>
            <a:ext cx="2077616" cy="2207468"/>
          </a:xfrm>
          <a:prstGeom prst="rect">
            <a:avLst/>
          </a:prstGeom>
          <a:noFill/>
          <a:ln>
            <a:noFill/>
          </a:ln>
        </p:spPr>
      </p:pic>
    </p:spTree>
    <p:extLst>
      <p:ext uri="{BB962C8B-B14F-4D97-AF65-F5344CB8AC3E}">
        <p14:creationId xmlns:p14="http://schemas.microsoft.com/office/powerpoint/2010/main" val="798208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CC1D-F391-B048-9329-06D4D25A953E}"/>
              </a:ext>
            </a:extLst>
          </p:cNvPr>
          <p:cNvSpPr>
            <a:spLocks noGrp="1"/>
          </p:cNvSpPr>
          <p:nvPr>
            <p:ph type="ctrTitle"/>
          </p:nvPr>
        </p:nvSpPr>
        <p:spPr/>
        <p:txBody>
          <a:bodyPr/>
          <a:lstStyle/>
          <a:p>
            <a:r>
              <a:rPr lang="en-US" dirty="0"/>
              <a:t>Bias and variance</a:t>
            </a:r>
          </a:p>
        </p:txBody>
      </p:sp>
      <p:sp>
        <p:nvSpPr>
          <p:cNvPr id="3" name="Text Placeholder 2">
            <a:extLst>
              <a:ext uri="{FF2B5EF4-FFF2-40B4-BE49-F238E27FC236}">
                <a16:creationId xmlns:a16="http://schemas.microsoft.com/office/drawing/2014/main" id="{49F01C8A-4E13-A141-ADDB-20FD1E9ED4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93701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2AA0546-1A15-B14F-B903-E1B30DA40B1D}"/>
              </a:ext>
            </a:extLst>
          </p:cNvPr>
          <p:cNvSpPr>
            <a:spLocks noGrp="1"/>
          </p:cNvSpPr>
          <p:nvPr>
            <p:ph type="body" sz="quarter" idx="10"/>
          </p:nvPr>
        </p:nvSpPr>
        <p:spPr/>
        <p:txBody>
          <a:bodyPr/>
          <a:lstStyle/>
          <a:p>
            <a:br>
              <a:rPr lang="en-GB" dirty="0"/>
            </a:br>
            <a:r>
              <a:rPr lang="en-GB" dirty="0"/>
              <a:t>Bias and variance</a:t>
            </a:r>
            <a:endParaRPr lang="en-US" dirty="0"/>
          </a:p>
        </p:txBody>
      </p:sp>
      <p:graphicFrame>
        <p:nvGraphicFramePr>
          <p:cNvPr id="9" name="Diagram 8">
            <a:extLst>
              <a:ext uri="{FF2B5EF4-FFF2-40B4-BE49-F238E27FC236}">
                <a16:creationId xmlns:a16="http://schemas.microsoft.com/office/drawing/2014/main" id="{248D2F83-2EEE-2146-A068-8C03089EE97A}"/>
              </a:ext>
            </a:extLst>
          </p:cNvPr>
          <p:cNvGraphicFramePr/>
          <p:nvPr>
            <p:extLst>
              <p:ext uri="{D42A27DB-BD31-4B8C-83A1-F6EECF244321}">
                <p14:modId xmlns:p14="http://schemas.microsoft.com/office/powerpoint/2010/main" val="1774726532"/>
              </p:ext>
            </p:extLst>
          </p:nvPr>
        </p:nvGraphicFramePr>
        <p:xfrm>
          <a:off x="4692770" y="414068"/>
          <a:ext cx="7114446" cy="581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32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ontent Placeholder 2"/>
          <p:cNvSpPr>
            <a:spLocks noGrp="1"/>
          </p:cNvSpPr>
          <p:nvPr>
            <p:ph type="body" sz="quarter" idx="10"/>
          </p:nvPr>
        </p:nvSpPr>
        <p:spPr/>
        <p:txBody>
          <a:bodyPr/>
          <a:lstStyle/>
          <a:p>
            <a:endParaRPr lang="en-GB" dirty="0"/>
          </a:p>
          <a:p>
            <a:endParaRPr lang="en-GB" dirty="0"/>
          </a:p>
          <a:p>
            <a:endParaRPr lang="en-GB" dirty="0"/>
          </a:p>
          <a:p>
            <a:endParaRPr lang="en-GB" dirty="0"/>
          </a:p>
        </p:txBody>
      </p:sp>
      <p:sp>
        <p:nvSpPr>
          <p:cNvPr id="12" name="Oval 11"/>
          <p:cNvSpPr/>
          <p:nvPr/>
        </p:nvSpPr>
        <p:spPr>
          <a:xfrm>
            <a:off x="7697171" y="2806700"/>
            <a:ext cx="292100" cy="279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13" name="Oval 12"/>
          <p:cNvSpPr/>
          <p:nvPr/>
        </p:nvSpPr>
        <p:spPr>
          <a:xfrm>
            <a:off x="7328871" y="2476499"/>
            <a:ext cx="977900" cy="952501"/>
          </a:xfrm>
          <a:prstGeom prst="ellipse">
            <a:avLst/>
          </a:prstGeom>
          <a:noFill/>
          <a:ln w="2095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14" name="Oval 13"/>
          <p:cNvSpPr/>
          <p:nvPr/>
        </p:nvSpPr>
        <p:spPr>
          <a:xfrm>
            <a:off x="6935173" y="2120901"/>
            <a:ext cx="1739900" cy="1663700"/>
          </a:xfrm>
          <a:prstGeom prst="ellipse">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17" name="Oval 16"/>
          <p:cNvSpPr/>
          <p:nvPr/>
        </p:nvSpPr>
        <p:spPr>
          <a:xfrm>
            <a:off x="7798771" y="2806700"/>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18" name="Oval 17"/>
          <p:cNvSpPr/>
          <p:nvPr/>
        </p:nvSpPr>
        <p:spPr>
          <a:xfrm>
            <a:off x="7735271" y="2781300"/>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19" name="Oval 18"/>
          <p:cNvSpPr/>
          <p:nvPr/>
        </p:nvSpPr>
        <p:spPr>
          <a:xfrm>
            <a:off x="7849571" y="2971800"/>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20" name="Oval 19"/>
          <p:cNvSpPr/>
          <p:nvPr/>
        </p:nvSpPr>
        <p:spPr>
          <a:xfrm>
            <a:off x="7747971" y="2857501"/>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21" name="Oval 20"/>
          <p:cNvSpPr/>
          <p:nvPr/>
        </p:nvSpPr>
        <p:spPr>
          <a:xfrm>
            <a:off x="7798771" y="2946400"/>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22" name="Oval 21"/>
          <p:cNvSpPr/>
          <p:nvPr/>
        </p:nvSpPr>
        <p:spPr>
          <a:xfrm>
            <a:off x="7722569" y="2965449"/>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23" name="Oval 22"/>
          <p:cNvSpPr/>
          <p:nvPr/>
        </p:nvSpPr>
        <p:spPr>
          <a:xfrm>
            <a:off x="7906721" y="2908300"/>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30" name="Oval 29"/>
          <p:cNvSpPr/>
          <p:nvPr/>
        </p:nvSpPr>
        <p:spPr>
          <a:xfrm>
            <a:off x="7792421" y="3042605"/>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41" name="TextBox 40"/>
          <p:cNvSpPr txBox="1"/>
          <p:nvPr/>
        </p:nvSpPr>
        <p:spPr>
          <a:xfrm>
            <a:off x="5968953" y="2763245"/>
            <a:ext cx="832279" cy="297454"/>
          </a:xfrm>
          <a:prstGeom prst="rect">
            <a:avLst/>
          </a:prstGeom>
          <a:noFill/>
        </p:spPr>
        <p:txBody>
          <a:bodyPr wrap="none" rtlCol="0">
            <a:spAutoFit/>
          </a:bodyPr>
          <a:lstStyle/>
          <a:p>
            <a:r>
              <a:rPr lang="en-GB" sz="1333" dirty="0"/>
              <a:t>Low Bias</a:t>
            </a:r>
          </a:p>
        </p:txBody>
      </p:sp>
      <p:sp>
        <p:nvSpPr>
          <p:cNvPr id="42" name="TextBox 41"/>
          <p:cNvSpPr txBox="1"/>
          <p:nvPr/>
        </p:nvSpPr>
        <p:spPr>
          <a:xfrm>
            <a:off x="5968953" y="5193110"/>
            <a:ext cx="889987" cy="297454"/>
          </a:xfrm>
          <a:prstGeom prst="rect">
            <a:avLst/>
          </a:prstGeom>
          <a:noFill/>
        </p:spPr>
        <p:txBody>
          <a:bodyPr wrap="none" rtlCol="0">
            <a:spAutoFit/>
          </a:bodyPr>
          <a:lstStyle/>
          <a:p>
            <a:r>
              <a:rPr lang="en-GB" sz="1333" dirty="0"/>
              <a:t>High Bias</a:t>
            </a:r>
          </a:p>
        </p:txBody>
      </p:sp>
      <p:sp>
        <p:nvSpPr>
          <p:cNvPr id="44" name="Oval 43"/>
          <p:cNvSpPr/>
          <p:nvPr/>
        </p:nvSpPr>
        <p:spPr>
          <a:xfrm>
            <a:off x="7753926" y="5114475"/>
            <a:ext cx="292100" cy="279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45" name="Oval 44"/>
          <p:cNvSpPr/>
          <p:nvPr/>
        </p:nvSpPr>
        <p:spPr>
          <a:xfrm>
            <a:off x="7400425" y="4766098"/>
            <a:ext cx="977900" cy="952501"/>
          </a:xfrm>
          <a:prstGeom prst="ellipse">
            <a:avLst/>
          </a:prstGeom>
          <a:noFill/>
          <a:ln w="2095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46" name="Oval 45"/>
          <p:cNvSpPr/>
          <p:nvPr/>
        </p:nvSpPr>
        <p:spPr>
          <a:xfrm>
            <a:off x="7006726" y="4410499"/>
            <a:ext cx="1739900" cy="1663700"/>
          </a:xfrm>
          <a:prstGeom prst="ellipse">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47" name="Oval 46"/>
          <p:cNvSpPr/>
          <p:nvPr/>
        </p:nvSpPr>
        <p:spPr>
          <a:xfrm>
            <a:off x="8054475" y="4779071"/>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48" name="Oval 47"/>
          <p:cNvSpPr/>
          <p:nvPr/>
        </p:nvSpPr>
        <p:spPr>
          <a:xfrm>
            <a:off x="7952877" y="4829872"/>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49" name="Oval 48"/>
          <p:cNvSpPr/>
          <p:nvPr/>
        </p:nvSpPr>
        <p:spPr>
          <a:xfrm>
            <a:off x="8105275" y="4944171"/>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50" name="Oval 49"/>
          <p:cNvSpPr/>
          <p:nvPr/>
        </p:nvSpPr>
        <p:spPr>
          <a:xfrm>
            <a:off x="8003675" y="4829872"/>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51" name="Oval 50"/>
          <p:cNvSpPr/>
          <p:nvPr/>
        </p:nvSpPr>
        <p:spPr>
          <a:xfrm>
            <a:off x="8054475" y="4918771"/>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52" name="Oval 51"/>
          <p:cNvSpPr/>
          <p:nvPr/>
        </p:nvSpPr>
        <p:spPr>
          <a:xfrm>
            <a:off x="7978273" y="4937820"/>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53" name="Oval 52"/>
          <p:cNvSpPr/>
          <p:nvPr/>
        </p:nvSpPr>
        <p:spPr>
          <a:xfrm>
            <a:off x="8162425" y="4880671"/>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54" name="Oval 53"/>
          <p:cNvSpPr/>
          <p:nvPr/>
        </p:nvSpPr>
        <p:spPr>
          <a:xfrm>
            <a:off x="8117975" y="4964512"/>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55" name="TextBox 54"/>
          <p:cNvSpPr txBox="1"/>
          <p:nvPr/>
        </p:nvSpPr>
        <p:spPr>
          <a:xfrm>
            <a:off x="7253728" y="1721344"/>
            <a:ext cx="1166281" cy="297454"/>
          </a:xfrm>
          <a:prstGeom prst="rect">
            <a:avLst/>
          </a:prstGeom>
          <a:noFill/>
        </p:spPr>
        <p:txBody>
          <a:bodyPr wrap="none" rtlCol="0">
            <a:spAutoFit/>
          </a:bodyPr>
          <a:lstStyle/>
          <a:p>
            <a:r>
              <a:rPr lang="en-GB" sz="1333" dirty="0"/>
              <a:t>Low Variance</a:t>
            </a:r>
          </a:p>
        </p:txBody>
      </p:sp>
      <p:sp>
        <p:nvSpPr>
          <p:cNvPr id="56" name="TextBox 55"/>
          <p:cNvSpPr txBox="1"/>
          <p:nvPr/>
        </p:nvSpPr>
        <p:spPr>
          <a:xfrm>
            <a:off x="10467109" y="1719871"/>
            <a:ext cx="1223989" cy="297454"/>
          </a:xfrm>
          <a:prstGeom prst="rect">
            <a:avLst/>
          </a:prstGeom>
          <a:noFill/>
        </p:spPr>
        <p:txBody>
          <a:bodyPr wrap="none" rtlCol="0">
            <a:spAutoFit/>
          </a:bodyPr>
          <a:lstStyle/>
          <a:p>
            <a:r>
              <a:rPr lang="en-GB" sz="1333" dirty="0"/>
              <a:t>High Variance</a:t>
            </a:r>
          </a:p>
        </p:txBody>
      </p:sp>
      <p:sp>
        <p:nvSpPr>
          <p:cNvPr id="57" name="Oval 56"/>
          <p:cNvSpPr/>
          <p:nvPr/>
        </p:nvSpPr>
        <p:spPr>
          <a:xfrm>
            <a:off x="10904479" y="2797497"/>
            <a:ext cx="292100" cy="279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58" name="Oval 57"/>
          <p:cNvSpPr/>
          <p:nvPr/>
        </p:nvSpPr>
        <p:spPr>
          <a:xfrm>
            <a:off x="10536179" y="2467296"/>
            <a:ext cx="977900" cy="952501"/>
          </a:xfrm>
          <a:prstGeom prst="ellipse">
            <a:avLst/>
          </a:prstGeom>
          <a:noFill/>
          <a:ln w="2095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59" name="Oval 58"/>
          <p:cNvSpPr/>
          <p:nvPr/>
        </p:nvSpPr>
        <p:spPr>
          <a:xfrm>
            <a:off x="10142481" y="2111698"/>
            <a:ext cx="1739900" cy="1663700"/>
          </a:xfrm>
          <a:prstGeom prst="ellipse">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0" name="Oval 59"/>
          <p:cNvSpPr/>
          <p:nvPr/>
        </p:nvSpPr>
        <p:spPr>
          <a:xfrm>
            <a:off x="10847329" y="2860673"/>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1" name="Oval 60"/>
          <p:cNvSpPr/>
          <p:nvPr/>
        </p:nvSpPr>
        <p:spPr>
          <a:xfrm>
            <a:off x="11021954" y="2626049"/>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2" name="Oval 61"/>
          <p:cNvSpPr/>
          <p:nvPr/>
        </p:nvSpPr>
        <p:spPr>
          <a:xfrm>
            <a:off x="11056879" y="2822899"/>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3" name="Oval 62"/>
          <p:cNvSpPr/>
          <p:nvPr/>
        </p:nvSpPr>
        <p:spPr>
          <a:xfrm>
            <a:off x="10679050" y="2645944"/>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4" name="Oval 63"/>
          <p:cNvSpPr/>
          <p:nvPr/>
        </p:nvSpPr>
        <p:spPr>
          <a:xfrm>
            <a:off x="11365926" y="3184844"/>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5" name="Oval 64"/>
          <p:cNvSpPr/>
          <p:nvPr/>
        </p:nvSpPr>
        <p:spPr>
          <a:xfrm>
            <a:off x="10679051" y="3029271"/>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6" name="Oval 65"/>
          <p:cNvSpPr/>
          <p:nvPr/>
        </p:nvSpPr>
        <p:spPr>
          <a:xfrm>
            <a:off x="11423075" y="2726424"/>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7" name="Oval 66"/>
          <p:cNvSpPr/>
          <p:nvPr/>
        </p:nvSpPr>
        <p:spPr>
          <a:xfrm>
            <a:off x="10987026" y="3214379"/>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8" name="Oval 67"/>
          <p:cNvSpPr/>
          <p:nvPr/>
        </p:nvSpPr>
        <p:spPr>
          <a:xfrm>
            <a:off x="10961234" y="5105272"/>
            <a:ext cx="292100" cy="279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9" name="Oval 68"/>
          <p:cNvSpPr/>
          <p:nvPr/>
        </p:nvSpPr>
        <p:spPr>
          <a:xfrm>
            <a:off x="10607733" y="4756895"/>
            <a:ext cx="977900" cy="952501"/>
          </a:xfrm>
          <a:prstGeom prst="ellipse">
            <a:avLst/>
          </a:prstGeom>
          <a:noFill/>
          <a:ln w="2095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70" name="Oval 69"/>
          <p:cNvSpPr/>
          <p:nvPr/>
        </p:nvSpPr>
        <p:spPr>
          <a:xfrm>
            <a:off x="10214034" y="4401297"/>
            <a:ext cx="1739900" cy="1663700"/>
          </a:xfrm>
          <a:prstGeom prst="ellipse">
            <a:avLst/>
          </a:prstGeom>
          <a:noFill/>
          <a:ln>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71" name="Oval 70"/>
          <p:cNvSpPr/>
          <p:nvPr/>
        </p:nvSpPr>
        <p:spPr>
          <a:xfrm>
            <a:off x="11350679" y="4595991"/>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72" name="Oval 71"/>
          <p:cNvSpPr/>
          <p:nvPr/>
        </p:nvSpPr>
        <p:spPr>
          <a:xfrm>
            <a:off x="11039531" y="4795965"/>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73" name="Oval 72"/>
          <p:cNvSpPr/>
          <p:nvPr/>
        </p:nvSpPr>
        <p:spPr>
          <a:xfrm>
            <a:off x="11153831" y="5057325"/>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74" name="Oval 73"/>
          <p:cNvSpPr/>
          <p:nvPr/>
        </p:nvSpPr>
        <p:spPr>
          <a:xfrm>
            <a:off x="11107283" y="4642596"/>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75" name="Oval 74"/>
          <p:cNvSpPr/>
          <p:nvPr/>
        </p:nvSpPr>
        <p:spPr>
          <a:xfrm>
            <a:off x="11658658" y="4934968"/>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76" name="Oval 75"/>
          <p:cNvSpPr/>
          <p:nvPr/>
        </p:nvSpPr>
        <p:spPr>
          <a:xfrm>
            <a:off x="11234281" y="4738816"/>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77" name="Oval 76"/>
          <p:cNvSpPr/>
          <p:nvPr/>
        </p:nvSpPr>
        <p:spPr>
          <a:xfrm>
            <a:off x="11598426" y="4681667"/>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78" name="Oval 77"/>
          <p:cNvSpPr/>
          <p:nvPr/>
        </p:nvSpPr>
        <p:spPr>
          <a:xfrm>
            <a:off x="11490381" y="5078811"/>
            <a:ext cx="114300" cy="11429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33"/>
          </a:p>
        </p:txBody>
      </p:sp>
      <p:sp>
        <p:nvSpPr>
          <p:cNvPr id="6" name="TextBox 5">
            <a:extLst>
              <a:ext uri="{FF2B5EF4-FFF2-40B4-BE49-F238E27FC236}">
                <a16:creationId xmlns:a16="http://schemas.microsoft.com/office/drawing/2014/main" id="{A0057A83-9B1C-0341-9C00-479D631E1EB1}"/>
              </a:ext>
            </a:extLst>
          </p:cNvPr>
          <p:cNvSpPr txBox="1"/>
          <p:nvPr/>
        </p:nvSpPr>
        <p:spPr>
          <a:xfrm flipH="1" flipV="1">
            <a:off x="500901" y="1552754"/>
            <a:ext cx="3327614" cy="2549227"/>
          </a:xfrm>
          <a:prstGeom prst="rect">
            <a:avLst/>
          </a:prstGeom>
        </p:spPr>
        <p:txBody>
          <a:bodyPr vert="horz" wrap="none" lIns="0" tIns="0" rIns="0" bIns="0" rtlCol="0" anchor="t" anchorCtr="0">
            <a:normAutofit/>
          </a:bodyPr>
          <a:lstStyle/>
          <a:p>
            <a:pPr algn="l"/>
            <a:endParaRPr lang="en-US"/>
          </a:p>
        </p:txBody>
      </p:sp>
      <p:sp>
        <p:nvSpPr>
          <p:cNvPr id="7" name="TextBox 6">
            <a:extLst>
              <a:ext uri="{FF2B5EF4-FFF2-40B4-BE49-F238E27FC236}">
                <a16:creationId xmlns:a16="http://schemas.microsoft.com/office/drawing/2014/main" id="{C1E358AA-4C67-EE4E-BDD4-43DCC34CA71A}"/>
              </a:ext>
            </a:extLst>
          </p:cNvPr>
          <p:cNvSpPr txBox="1"/>
          <p:nvPr/>
        </p:nvSpPr>
        <p:spPr>
          <a:xfrm>
            <a:off x="845389" y="1897811"/>
            <a:ext cx="0" cy="0"/>
          </a:xfrm>
          <a:prstGeom prst="rect">
            <a:avLst/>
          </a:prstGeom>
        </p:spPr>
        <p:txBody>
          <a:bodyPr vert="horz" wrap="none" lIns="0" tIns="0" rIns="0" bIns="0" rtlCol="0" anchor="t" anchorCtr="0">
            <a:normAutofit fontScale="25000" lnSpcReduction="20000"/>
          </a:bodyPr>
          <a:lstStyle/>
          <a:p>
            <a:pPr algn="l"/>
            <a:endParaRPr lang="en-US" dirty="0"/>
          </a:p>
        </p:txBody>
      </p:sp>
      <p:sp>
        <p:nvSpPr>
          <p:cNvPr id="81" name="Text Placeholder 6">
            <a:extLst>
              <a:ext uri="{FF2B5EF4-FFF2-40B4-BE49-F238E27FC236}">
                <a16:creationId xmlns:a16="http://schemas.microsoft.com/office/drawing/2014/main" id="{DDEDADB5-8C92-5C4C-B4AB-B0C7B7810CA6}"/>
              </a:ext>
            </a:extLst>
          </p:cNvPr>
          <p:cNvSpPr txBox="1">
            <a:spLocks/>
          </p:cNvSpPr>
          <p:nvPr/>
        </p:nvSpPr>
        <p:spPr>
          <a:xfrm>
            <a:off x="185527" y="1430701"/>
            <a:ext cx="3443732" cy="2751998"/>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ts val="0"/>
              </a:spcBef>
              <a:spcAft>
                <a:spcPts val="0"/>
              </a:spcAft>
              <a:buSzPct val="115000"/>
              <a:buFont typeface="Arial" panose="020B0604020202020204" pitchFamily="34" charset="0"/>
              <a:buNone/>
              <a:defRPr sz="4800" b="1" i="0" kern="1200" cap="all" baseline="0">
                <a:solidFill>
                  <a:schemeClr val="bg1"/>
                </a:solidFill>
                <a:latin typeface="Krana Fat B" panose="00000B00000000000000" pitchFamily="50" charset="0"/>
                <a:ea typeface="+mn-ea"/>
                <a:cs typeface="+mn-cs"/>
              </a:defRPr>
            </a:lvl1pPr>
            <a:lvl2pPr marL="0" indent="0" algn="l" defTabSz="914400" rtl="0" eaLnBrk="1" latinLnBrk="0" hangingPunct="1">
              <a:lnSpc>
                <a:spcPts val="1400"/>
              </a:lnSpc>
              <a:spcBef>
                <a:spcPts val="0"/>
              </a:spcBef>
              <a:spcAft>
                <a:spcPts val="650"/>
              </a:spcAft>
              <a:buSzPct val="125000"/>
              <a:buFont typeface="Arial" panose="020B0604020202020204" pitchFamily="34" charset="0"/>
              <a:buNone/>
              <a:tabLst/>
              <a:defRPr sz="1200" kern="1200">
                <a:solidFill>
                  <a:schemeClr val="tx1"/>
                </a:solidFill>
                <a:latin typeface="Montserrat" pitchFamily="2" charset="77"/>
                <a:ea typeface="+mn-ea"/>
                <a:cs typeface="+mn-cs"/>
              </a:defRPr>
            </a:lvl2pPr>
            <a:lvl3pPr marL="0" indent="0" algn="l" defTabSz="914400" rtl="0" eaLnBrk="1" latinLnBrk="0" hangingPunct="1">
              <a:lnSpc>
                <a:spcPts val="1400"/>
              </a:lnSpc>
              <a:spcBef>
                <a:spcPts val="0"/>
              </a:spcBef>
              <a:spcAft>
                <a:spcPts val="650"/>
              </a:spcAft>
              <a:buSzPct val="120000"/>
              <a:buFont typeface="Arial" panose="020B0604020202020204" pitchFamily="34" charset="0"/>
              <a:buNone/>
              <a:tabLst/>
              <a:defRPr sz="1000" b="1" i="0" kern="1200">
                <a:solidFill>
                  <a:schemeClr val="tx1"/>
                </a:solidFill>
                <a:latin typeface="Montserrat" pitchFamily="2" charset="77"/>
                <a:ea typeface="+mn-ea"/>
                <a:cs typeface="+mn-cs"/>
              </a:defRPr>
            </a:lvl3pPr>
            <a:lvl4pPr marL="0" indent="0" algn="l" defTabSz="914400" rtl="0" eaLnBrk="1" latinLnBrk="0" hangingPunct="1">
              <a:lnSpc>
                <a:spcPts val="1200"/>
              </a:lnSpc>
              <a:spcBef>
                <a:spcPts val="0"/>
              </a:spcBef>
              <a:spcAft>
                <a:spcPts val="650"/>
              </a:spcAft>
              <a:buSzPct val="120000"/>
              <a:buFont typeface="Arial" panose="020B0604020202020204" pitchFamily="34" charset="0"/>
              <a:buNone/>
              <a:tabLst/>
              <a:defRPr sz="1000" kern="1200">
                <a:solidFill>
                  <a:schemeClr val="tx1"/>
                </a:solidFill>
                <a:latin typeface="Montserrat" pitchFamily="2" charset="77"/>
                <a:ea typeface="+mn-ea"/>
                <a:cs typeface="+mn-cs"/>
              </a:defRPr>
            </a:lvl4pPr>
            <a:lvl5pPr marL="0" indent="0" algn="l" defTabSz="914400" rtl="0" eaLnBrk="1" latinLnBrk="0" hangingPunct="1">
              <a:lnSpc>
                <a:spcPts val="1000"/>
              </a:lnSpc>
              <a:spcBef>
                <a:spcPts val="0"/>
              </a:spcBef>
              <a:spcAft>
                <a:spcPts val="650"/>
              </a:spcAft>
              <a:buSzPct val="125000"/>
              <a:buFont typeface="Arial" panose="020B0604020202020204" pitchFamily="34" charset="0"/>
              <a:buNone/>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br>
              <a:rPr lang="en-GB"/>
            </a:br>
            <a:r>
              <a:rPr lang="en-GB"/>
              <a:t>Bias and variance</a:t>
            </a:r>
            <a:endParaRPr lang="en-US" dirty="0"/>
          </a:p>
        </p:txBody>
      </p:sp>
    </p:spTree>
    <p:extLst>
      <p:ext uri="{BB962C8B-B14F-4D97-AF65-F5344CB8AC3E}">
        <p14:creationId xmlns:p14="http://schemas.microsoft.com/office/powerpoint/2010/main" val="12694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609600" y="487999"/>
            <a:ext cx="10972800" cy="1143000"/>
          </a:xfrm>
          <a:prstGeom prst="rect">
            <a:avLst/>
          </a:prstGeom>
        </p:spPr>
        <p:txBody>
          <a:bodyPr vert="horz" lIns="121920" tIns="60960" rIns="121920" bIns="60960" rtlCol="0" anchor="t">
            <a:norm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mj-lt"/>
                <a:ea typeface="+mj-ea"/>
                <a:cs typeface="Segoe light"/>
              </a:defRPr>
            </a:lvl1pPr>
          </a:lstStyle>
          <a:p>
            <a:endParaRPr lang="en-GB" sz="2400" b="1" dirty="0">
              <a:solidFill>
                <a:schemeClr val="accent5"/>
              </a:solidFill>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AEA07631-75CF-4E63-9CAD-D50694BC9F0F}"/>
              </a:ext>
            </a:extLst>
          </p:cNvPr>
          <p:cNvGraphicFramePr>
            <a:graphicFrameLocks/>
          </p:cNvGraphicFramePr>
          <p:nvPr/>
        </p:nvGraphicFramePr>
        <p:xfrm>
          <a:off x="210362" y="3521890"/>
          <a:ext cx="5551611" cy="29545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79FA78F6-9DD5-4A5F-B558-CD538ABE8534}"/>
              </a:ext>
            </a:extLst>
          </p:cNvPr>
          <p:cNvGraphicFramePr>
            <a:graphicFrameLocks/>
          </p:cNvGraphicFramePr>
          <p:nvPr/>
        </p:nvGraphicFramePr>
        <p:xfrm>
          <a:off x="5761973" y="3521890"/>
          <a:ext cx="5551611" cy="2954509"/>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Connector 3">
            <a:extLst>
              <a:ext uri="{FF2B5EF4-FFF2-40B4-BE49-F238E27FC236}">
                <a16:creationId xmlns:a16="http://schemas.microsoft.com/office/drawing/2014/main" id="{1E3242E0-6C03-46CE-ABFA-915A5D0FB054}"/>
              </a:ext>
            </a:extLst>
          </p:cNvPr>
          <p:cNvCxnSpPr>
            <a:cxnSpLocks/>
          </p:cNvCxnSpPr>
          <p:nvPr/>
        </p:nvCxnSpPr>
        <p:spPr>
          <a:xfrm flipV="1">
            <a:off x="609600" y="3832964"/>
            <a:ext cx="4526071" cy="20793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79D61C-6C94-402B-93DC-38FA27573C1A}"/>
              </a:ext>
            </a:extLst>
          </p:cNvPr>
          <p:cNvCxnSpPr>
            <a:cxnSpLocks/>
          </p:cNvCxnSpPr>
          <p:nvPr/>
        </p:nvCxnSpPr>
        <p:spPr>
          <a:xfrm flipV="1">
            <a:off x="6448804" y="3985364"/>
            <a:ext cx="4526071" cy="20793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D1A8F7-955A-4A6F-81F6-205BD4B9FA69}"/>
              </a:ext>
            </a:extLst>
          </p:cNvPr>
          <p:cNvSpPr txBox="1"/>
          <p:nvPr/>
        </p:nvSpPr>
        <p:spPr>
          <a:xfrm>
            <a:off x="1840035" y="6392659"/>
            <a:ext cx="2292263" cy="400110"/>
          </a:xfrm>
          <a:prstGeom prst="rect">
            <a:avLst/>
          </a:prstGeom>
          <a:solidFill>
            <a:srgbClr val="B9CDE5"/>
          </a:solidFill>
        </p:spPr>
        <p:txBody>
          <a:bodyPr wrap="square" rtlCol="0">
            <a:spAutoFit/>
          </a:bodyPr>
          <a:lstStyle/>
          <a:p>
            <a:r>
              <a:rPr lang="en-GB" sz="2000" dirty="0">
                <a:latin typeface="Courier New" pitchFamily="49" charset="0"/>
                <a:cs typeface="Courier New" pitchFamily="49" charset="0"/>
              </a:rPr>
              <a:t>Low Bias </a:t>
            </a:r>
          </a:p>
        </p:txBody>
      </p:sp>
      <p:sp>
        <p:nvSpPr>
          <p:cNvPr id="14" name="TextBox 13">
            <a:extLst>
              <a:ext uri="{FF2B5EF4-FFF2-40B4-BE49-F238E27FC236}">
                <a16:creationId xmlns:a16="http://schemas.microsoft.com/office/drawing/2014/main" id="{AB0CE38F-CDD4-4D21-8B29-5CD9B2B92DA1}"/>
              </a:ext>
            </a:extLst>
          </p:cNvPr>
          <p:cNvSpPr txBox="1"/>
          <p:nvPr/>
        </p:nvSpPr>
        <p:spPr>
          <a:xfrm>
            <a:off x="7565707" y="6385810"/>
            <a:ext cx="2292263" cy="400110"/>
          </a:xfrm>
          <a:prstGeom prst="rect">
            <a:avLst/>
          </a:prstGeom>
          <a:solidFill>
            <a:srgbClr val="B9CDE5"/>
          </a:solidFill>
        </p:spPr>
        <p:txBody>
          <a:bodyPr wrap="square" rtlCol="0">
            <a:spAutoFit/>
          </a:bodyPr>
          <a:lstStyle/>
          <a:p>
            <a:r>
              <a:rPr lang="en-GB" sz="2000" dirty="0">
                <a:latin typeface="Courier New" pitchFamily="49" charset="0"/>
                <a:cs typeface="Courier New" pitchFamily="49" charset="0"/>
              </a:rPr>
              <a:t>High Bias </a:t>
            </a:r>
          </a:p>
        </p:txBody>
      </p:sp>
      <p:sp>
        <p:nvSpPr>
          <p:cNvPr id="9" name="Text Placeholder 8">
            <a:extLst>
              <a:ext uri="{FF2B5EF4-FFF2-40B4-BE49-F238E27FC236}">
                <a16:creationId xmlns:a16="http://schemas.microsoft.com/office/drawing/2014/main" id="{CBC5E22D-5E71-2847-870B-1C6AF2274FF5}"/>
              </a:ext>
            </a:extLst>
          </p:cNvPr>
          <p:cNvSpPr>
            <a:spLocks noGrp="1"/>
          </p:cNvSpPr>
          <p:nvPr>
            <p:ph type="body" sz="quarter" idx="12"/>
          </p:nvPr>
        </p:nvSpPr>
        <p:spPr/>
        <p:txBody>
          <a:bodyPr/>
          <a:lstStyle/>
          <a:p>
            <a:r>
              <a:rPr lang="en-GB" dirty="0"/>
              <a:t>Bias</a:t>
            </a:r>
            <a:endParaRPr lang="en-US" dirty="0"/>
          </a:p>
        </p:txBody>
      </p:sp>
    </p:spTree>
    <p:extLst>
      <p:ext uri="{BB962C8B-B14F-4D97-AF65-F5344CB8AC3E}">
        <p14:creationId xmlns:p14="http://schemas.microsoft.com/office/powerpoint/2010/main" val="321595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0E5CB83-CC10-D84F-BE69-44499D1DAC98}"/>
              </a:ext>
            </a:extLst>
          </p:cNvPr>
          <p:cNvSpPr>
            <a:spLocks noGrp="1"/>
          </p:cNvSpPr>
          <p:nvPr>
            <p:ph type="body" sz="quarter" idx="12"/>
          </p:nvPr>
        </p:nvSpPr>
        <p:spPr/>
        <p:txBody>
          <a:bodyPr/>
          <a:lstStyle/>
          <a:p>
            <a:r>
              <a:rPr lang="en-GB" dirty="0"/>
              <a:t>Variance</a:t>
            </a:r>
            <a:endParaRPr lang="en-US" dirty="0"/>
          </a:p>
        </p:txBody>
      </p:sp>
      <p:graphicFrame>
        <p:nvGraphicFramePr>
          <p:cNvPr id="4" name="Chart 3">
            <a:extLst>
              <a:ext uri="{FF2B5EF4-FFF2-40B4-BE49-F238E27FC236}">
                <a16:creationId xmlns:a16="http://schemas.microsoft.com/office/drawing/2014/main" id="{0855D1C1-4D61-426D-AD54-08C1D416E64F}"/>
              </a:ext>
            </a:extLst>
          </p:cNvPr>
          <p:cNvGraphicFramePr>
            <a:graphicFrameLocks/>
          </p:cNvGraphicFramePr>
          <p:nvPr/>
        </p:nvGraphicFramePr>
        <p:xfrm>
          <a:off x="210362" y="3521890"/>
          <a:ext cx="5551611" cy="2954509"/>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428E775A-41D7-4485-AF80-B1A095373341}"/>
              </a:ext>
            </a:extLst>
          </p:cNvPr>
          <p:cNvCxnSpPr>
            <a:cxnSpLocks/>
          </p:cNvCxnSpPr>
          <p:nvPr/>
        </p:nvCxnSpPr>
        <p:spPr>
          <a:xfrm flipV="1">
            <a:off x="609600" y="3832964"/>
            <a:ext cx="4526071" cy="207932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45664A-79B7-4C0C-9F30-9A36F5D496F2}"/>
              </a:ext>
            </a:extLst>
          </p:cNvPr>
          <p:cNvSpPr txBox="1"/>
          <p:nvPr/>
        </p:nvSpPr>
        <p:spPr>
          <a:xfrm>
            <a:off x="1840035" y="6392659"/>
            <a:ext cx="2292263" cy="400110"/>
          </a:xfrm>
          <a:prstGeom prst="rect">
            <a:avLst/>
          </a:prstGeom>
          <a:solidFill>
            <a:srgbClr val="B9CDE5"/>
          </a:solidFill>
        </p:spPr>
        <p:txBody>
          <a:bodyPr wrap="square" rtlCol="0">
            <a:spAutoFit/>
          </a:bodyPr>
          <a:lstStyle/>
          <a:p>
            <a:r>
              <a:rPr lang="en-GB" sz="2000" dirty="0">
                <a:latin typeface="Courier New" pitchFamily="49" charset="0"/>
                <a:cs typeface="Courier New" pitchFamily="49" charset="0"/>
              </a:rPr>
              <a:t>Low Variance </a:t>
            </a:r>
          </a:p>
        </p:txBody>
      </p:sp>
      <p:sp>
        <p:nvSpPr>
          <p:cNvPr id="10" name="TextBox 9">
            <a:extLst>
              <a:ext uri="{FF2B5EF4-FFF2-40B4-BE49-F238E27FC236}">
                <a16:creationId xmlns:a16="http://schemas.microsoft.com/office/drawing/2014/main" id="{41F36562-4BB3-422F-8690-3AF3495428CC}"/>
              </a:ext>
            </a:extLst>
          </p:cNvPr>
          <p:cNvSpPr txBox="1"/>
          <p:nvPr/>
        </p:nvSpPr>
        <p:spPr>
          <a:xfrm>
            <a:off x="7565707" y="6385810"/>
            <a:ext cx="2292263" cy="400110"/>
          </a:xfrm>
          <a:prstGeom prst="rect">
            <a:avLst/>
          </a:prstGeom>
          <a:solidFill>
            <a:srgbClr val="B9CDE5"/>
          </a:solidFill>
        </p:spPr>
        <p:txBody>
          <a:bodyPr wrap="square" rtlCol="0">
            <a:spAutoFit/>
          </a:bodyPr>
          <a:lstStyle/>
          <a:p>
            <a:r>
              <a:rPr lang="en-GB" sz="2000" dirty="0">
                <a:latin typeface="Courier New" pitchFamily="49" charset="0"/>
                <a:cs typeface="Courier New" pitchFamily="49" charset="0"/>
              </a:rPr>
              <a:t>High Variance </a:t>
            </a:r>
          </a:p>
        </p:txBody>
      </p:sp>
      <p:graphicFrame>
        <p:nvGraphicFramePr>
          <p:cNvPr id="14" name="Chart 13">
            <a:extLst>
              <a:ext uri="{FF2B5EF4-FFF2-40B4-BE49-F238E27FC236}">
                <a16:creationId xmlns:a16="http://schemas.microsoft.com/office/drawing/2014/main" id="{F4DE06F7-F80E-4D5A-A371-AEA95CDE0211}"/>
              </a:ext>
            </a:extLst>
          </p:cNvPr>
          <p:cNvGraphicFramePr>
            <a:graphicFrameLocks/>
          </p:cNvGraphicFramePr>
          <p:nvPr/>
        </p:nvGraphicFramePr>
        <p:xfrm>
          <a:off x="5761971" y="3474295"/>
          <a:ext cx="5616812" cy="300210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09068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a:extLst>
              <a:ext uri="{FF2B5EF4-FFF2-40B4-BE49-F238E27FC236}">
                <a16:creationId xmlns:a16="http://schemas.microsoft.com/office/drawing/2014/main" id="{6F583F95-3902-8A4B-8DF3-6F66E34B3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1377950"/>
            <a:ext cx="10541000"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6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nvGraphicFramePr>
        <p:xfrm>
          <a:off x="5172991" y="2391046"/>
          <a:ext cx="6593237" cy="383195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6853266" y="6288870"/>
            <a:ext cx="2646878" cy="400110"/>
          </a:xfrm>
          <a:prstGeom prst="rect">
            <a:avLst/>
          </a:prstGeom>
          <a:solidFill>
            <a:srgbClr val="B9CDE5"/>
          </a:solidFill>
        </p:spPr>
        <p:txBody>
          <a:bodyPr wrap="none" rtlCol="0">
            <a:spAutoFit/>
          </a:bodyPr>
          <a:lstStyle/>
          <a:p>
            <a:r>
              <a:rPr lang="en-GB" sz="2000" dirty="0">
                <a:latin typeface="Courier New" pitchFamily="49" charset="0"/>
                <a:cs typeface="Courier New" pitchFamily="49" charset="0"/>
              </a:rPr>
              <a:t>Model complexity</a:t>
            </a:r>
          </a:p>
        </p:txBody>
      </p:sp>
      <p:sp>
        <p:nvSpPr>
          <p:cNvPr id="10" name="TextBox 9"/>
          <p:cNvSpPr txBox="1"/>
          <p:nvPr/>
        </p:nvSpPr>
        <p:spPr>
          <a:xfrm rot="16200000">
            <a:off x="4524164" y="3903423"/>
            <a:ext cx="954107" cy="400110"/>
          </a:xfrm>
          <a:prstGeom prst="rect">
            <a:avLst/>
          </a:prstGeom>
          <a:solidFill>
            <a:srgbClr val="B9CDE5"/>
          </a:solidFill>
        </p:spPr>
        <p:txBody>
          <a:bodyPr wrap="none" rtlCol="0">
            <a:spAutoFit/>
          </a:bodyPr>
          <a:lstStyle/>
          <a:p>
            <a:r>
              <a:rPr lang="en-GB" sz="2000" dirty="0">
                <a:latin typeface="Courier New" pitchFamily="49" charset="0"/>
                <a:cs typeface="Courier New" pitchFamily="49" charset="0"/>
              </a:rPr>
              <a:t>Error</a:t>
            </a:r>
          </a:p>
        </p:txBody>
      </p:sp>
      <p:sp>
        <p:nvSpPr>
          <p:cNvPr id="11" name="TextBox 10"/>
          <p:cNvSpPr txBox="1"/>
          <p:nvPr/>
        </p:nvSpPr>
        <p:spPr>
          <a:xfrm>
            <a:off x="9287309" y="2677309"/>
            <a:ext cx="954107" cy="400110"/>
          </a:xfrm>
          <a:prstGeom prst="rect">
            <a:avLst/>
          </a:prstGeom>
          <a:noFill/>
        </p:spPr>
        <p:txBody>
          <a:bodyPr wrap="none" rtlCol="0">
            <a:spAutoFit/>
          </a:bodyPr>
          <a:lstStyle/>
          <a:p>
            <a:r>
              <a:rPr lang="en-GB" sz="2000" b="1" dirty="0">
                <a:solidFill>
                  <a:schemeClr val="accent3">
                    <a:lumMod val="75000"/>
                  </a:schemeClr>
                </a:solidFill>
                <a:latin typeface="Courier New" pitchFamily="49" charset="0"/>
                <a:cs typeface="Courier New" pitchFamily="49" charset="0"/>
              </a:rPr>
              <a:t>Error</a:t>
            </a:r>
          </a:p>
        </p:txBody>
      </p:sp>
      <p:sp>
        <p:nvSpPr>
          <p:cNvPr id="12" name="TextBox 11"/>
          <p:cNvSpPr txBox="1"/>
          <p:nvPr/>
        </p:nvSpPr>
        <p:spPr>
          <a:xfrm>
            <a:off x="9853257" y="4609659"/>
            <a:ext cx="1415772" cy="400110"/>
          </a:xfrm>
          <a:prstGeom prst="rect">
            <a:avLst/>
          </a:prstGeom>
          <a:noFill/>
        </p:spPr>
        <p:txBody>
          <a:bodyPr wrap="none" rtlCol="0">
            <a:spAutoFit/>
          </a:bodyPr>
          <a:lstStyle/>
          <a:p>
            <a:r>
              <a:rPr lang="en-GB" sz="2000" b="1" dirty="0">
                <a:solidFill>
                  <a:srgbClr val="FF0000"/>
                </a:solidFill>
                <a:latin typeface="Courier New" pitchFamily="49" charset="0"/>
                <a:cs typeface="Courier New" pitchFamily="49" charset="0"/>
              </a:rPr>
              <a:t>Variance</a:t>
            </a:r>
          </a:p>
        </p:txBody>
      </p:sp>
      <p:sp>
        <p:nvSpPr>
          <p:cNvPr id="13" name="TextBox 12"/>
          <p:cNvSpPr txBox="1"/>
          <p:nvPr/>
        </p:nvSpPr>
        <p:spPr>
          <a:xfrm>
            <a:off x="5447441" y="4700314"/>
            <a:ext cx="902811" cy="400110"/>
          </a:xfrm>
          <a:prstGeom prst="rect">
            <a:avLst/>
          </a:prstGeom>
          <a:noFill/>
        </p:spPr>
        <p:txBody>
          <a:bodyPr wrap="none" rtlCol="0">
            <a:spAutoFit/>
          </a:bodyPr>
          <a:lstStyle/>
          <a:p>
            <a:r>
              <a:rPr lang="en-GB" sz="2000" b="1" dirty="0">
                <a:solidFill>
                  <a:srgbClr val="004F9F"/>
                </a:solidFill>
                <a:latin typeface="Courier New" pitchFamily="49" charset="0"/>
                <a:cs typeface="Courier New" pitchFamily="49" charset="0"/>
              </a:rPr>
              <a:t>Bias</a:t>
            </a:r>
            <a:r>
              <a:rPr lang="en-GB" sz="2000" b="1" baseline="30000" dirty="0">
                <a:solidFill>
                  <a:srgbClr val="004F9F"/>
                </a:solidFill>
                <a:latin typeface="Courier New" pitchFamily="49" charset="0"/>
                <a:cs typeface="Courier New" pitchFamily="49" charset="0"/>
              </a:rPr>
              <a:t>2</a:t>
            </a:r>
          </a:p>
        </p:txBody>
      </p:sp>
      <p:cxnSp>
        <p:nvCxnSpPr>
          <p:cNvPr id="14" name="Straight Connector 13"/>
          <p:cNvCxnSpPr/>
          <p:nvPr/>
        </p:nvCxnSpPr>
        <p:spPr>
          <a:xfrm flipH="1">
            <a:off x="8091660" y="5009769"/>
            <a:ext cx="8286" cy="121323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468819" y="4500259"/>
            <a:ext cx="1415772" cy="400110"/>
          </a:xfrm>
          <a:prstGeom prst="rect">
            <a:avLst/>
          </a:prstGeom>
          <a:noFill/>
        </p:spPr>
        <p:txBody>
          <a:bodyPr wrap="none" rtlCol="0">
            <a:spAutoFit/>
          </a:bodyPr>
          <a:lstStyle/>
          <a:p>
            <a:r>
              <a:rPr lang="en-GB" sz="2000" b="1" dirty="0">
                <a:solidFill>
                  <a:srgbClr val="004F9F"/>
                </a:solidFill>
                <a:latin typeface="Courier New" pitchFamily="49" charset="0"/>
                <a:cs typeface="Courier New" pitchFamily="49" charset="0"/>
              </a:rPr>
              <a:t>Optimal </a:t>
            </a:r>
            <a:endParaRPr lang="en-GB" sz="2000" b="1" baseline="30000" dirty="0">
              <a:solidFill>
                <a:srgbClr val="004F9F"/>
              </a:solidFill>
              <a:latin typeface="Courier New" pitchFamily="49" charset="0"/>
              <a:cs typeface="Courier New" pitchFamily="49" charset="0"/>
            </a:endParaRPr>
          </a:p>
        </p:txBody>
      </p:sp>
      <p:sp>
        <p:nvSpPr>
          <p:cNvPr id="5" name="Text Placeholder 4">
            <a:extLst>
              <a:ext uri="{FF2B5EF4-FFF2-40B4-BE49-F238E27FC236}">
                <a16:creationId xmlns:a16="http://schemas.microsoft.com/office/drawing/2014/main" id="{E95963FE-B7D5-034B-BFF4-01A83DC8E93F}"/>
              </a:ext>
            </a:extLst>
          </p:cNvPr>
          <p:cNvSpPr>
            <a:spLocks noGrp="1"/>
          </p:cNvSpPr>
          <p:nvPr>
            <p:ph type="body" sz="quarter" idx="10"/>
          </p:nvPr>
        </p:nvSpPr>
        <p:spPr/>
        <p:txBody>
          <a:bodyPr/>
          <a:lstStyle/>
          <a:p>
            <a:r>
              <a:rPr lang="en-GB" dirty="0"/>
              <a:t>Bias and variance</a:t>
            </a:r>
            <a:endParaRPr lang="en-US" dirty="0"/>
          </a:p>
        </p:txBody>
      </p:sp>
    </p:spTree>
    <p:extLst>
      <p:ext uri="{BB962C8B-B14F-4D97-AF65-F5344CB8AC3E}">
        <p14:creationId xmlns:p14="http://schemas.microsoft.com/office/powerpoint/2010/main" val="386923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2FC1-9F14-4147-8F0E-9D09755912AD}"/>
              </a:ext>
            </a:extLst>
          </p:cNvPr>
          <p:cNvSpPr>
            <a:spLocks noGrp="1"/>
          </p:cNvSpPr>
          <p:nvPr>
            <p:ph type="ctrTitle"/>
          </p:nvPr>
        </p:nvSpPr>
        <p:spPr/>
        <p:txBody>
          <a:bodyPr/>
          <a:lstStyle/>
          <a:p>
            <a:r>
              <a:rPr lang="en-US" dirty="0"/>
              <a:t>Algorithm Selection</a:t>
            </a:r>
          </a:p>
        </p:txBody>
      </p:sp>
      <p:sp>
        <p:nvSpPr>
          <p:cNvPr id="3" name="Text Placeholder 2">
            <a:extLst>
              <a:ext uri="{FF2B5EF4-FFF2-40B4-BE49-F238E27FC236}">
                <a16:creationId xmlns:a16="http://schemas.microsoft.com/office/drawing/2014/main" id="{4C244206-0E12-2B4C-8B9F-4AAF1A27234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94774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641F849-2043-AB4B-B7DF-B55013AE971B}"/>
              </a:ext>
            </a:extLst>
          </p:cNvPr>
          <p:cNvGraphicFramePr/>
          <p:nvPr>
            <p:extLst>
              <p:ext uri="{D42A27DB-BD31-4B8C-83A1-F6EECF244321}">
                <p14:modId xmlns:p14="http://schemas.microsoft.com/office/powerpoint/2010/main" val="18285952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506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4461164" y="443346"/>
          <a:ext cx="7346052" cy="57977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1875460" y="6241142"/>
            <a:ext cx="1634094" cy="369332"/>
          </a:xfrm>
          <a:prstGeom prst="rect">
            <a:avLst/>
          </a:prstGeom>
          <a:solidFill>
            <a:schemeClr val="bg1">
              <a:lumMod val="8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GB" dirty="0"/>
              <a:t>CRISP-DM</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7" name="Ink 6"/>
              <p14:cNvContentPartPr/>
              <p14:nvPr>
                <p:custDataLst>
                  <p:tags r:id="rId1"/>
                </p:custDataLst>
                <p:extLst>
                  <p:ext uri="{42D2F446-02D8-4167-A562-619A0277C38B}">
                    <p15:isNarration xmlns:p15="http://schemas.microsoft.com/office/powerpoint/2012/main" val="1"/>
                  </p:ext>
                </p:extLst>
              </p14:nvPr>
            </p14:nvContentPartPr>
            <p14:xfrm>
              <a:off x="5776196" y="2767308"/>
              <a:ext cx="36577" cy="36565"/>
            </p14:xfrm>
          </p:contentPart>
        </mc:Choice>
        <mc:Fallback xmlns="">
          <p:pic>
            <p:nvPicPr>
              <p:cNvPr id="7" name="Ink 6"/>
              <p:cNvPicPr>
                <a:picLocks noGrp="1" noRot="1" noChangeAspect="1" noMove="1" noResize="1" noEditPoints="1" noAdjustHandles="1" noChangeArrowheads="1" noChangeShapeType="1"/>
              </p:cNvPicPr>
              <p:nvPr/>
            </p:nvPicPr>
            <p:blipFill>
              <a:blip r:embed="rId10"/>
              <a:stretch>
                <a:fillRect/>
              </a:stretch>
            </p:blipFill>
            <p:spPr>
              <a:xfrm>
                <a:off x="5766959" y="2758074"/>
                <a:ext cx="54681" cy="54663"/>
              </a:xfrm>
              <a:prstGeom prst="rect">
                <a:avLst/>
              </a:prstGeom>
            </p:spPr>
          </p:pic>
        </mc:Fallback>
      </mc:AlternateContent>
      <p:sp>
        <p:nvSpPr>
          <p:cNvPr id="5" name="Text Placeholder 4">
            <a:extLst>
              <a:ext uri="{FF2B5EF4-FFF2-40B4-BE49-F238E27FC236}">
                <a16:creationId xmlns:a16="http://schemas.microsoft.com/office/drawing/2014/main" id="{E3FBC2EE-6659-6244-8C68-4AE5F8B3A31C}"/>
              </a:ext>
            </a:extLst>
          </p:cNvPr>
          <p:cNvSpPr>
            <a:spLocks noGrp="1"/>
          </p:cNvSpPr>
          <p:nvPr>
            <p:ph type="body" sz="quarter" idx="10"/>
          </p:nvPr>
        </p:nvSpPr>
        <p:spPr/>
        <p:txBody>
          <a:bodyPr/>
          <a:lstStyle/>
          <a:p>
            <a:r>
              <a:rPr lang="en-GB" dirty="0"/>
              <a:t>The Process</a:t>
            </a:r>
            <a:endParaRPr lang="en-US" dirty="0"/>
          </a:p>
        </p:txBody>
      </p:sp>
    </p:spTree>
    <p:extLst>
      <p:ext uri="{BB962C8B-B14F-4D97-AF65-F5344CB8AC3E}">
        <p14:creationId xmlns:p14="http://schemas.microsoft.com/office/powerpoint/2010/main" val="1046235459"/>
      </p:ext>
    </p:extLst>
  </p:cSld>
  <p:clrMapOvr>
    <a:masterClrMapping/>
  </p:clrMapOvr>
  <mc:AlternateContent xmlns:mc="http://schemas.openxmlformats.org/markup-compatibility/2006" xmlns:p14="http://schemas.microsoft.com/office/powerpoint/2010/main">
    <mc:Choice Requires="p14">
      <p:transition spd="slow" p14:dur="2000" advTm="31063"/>
    </mc:Choice>
    <mc:Fallback xmlns="">
      <p:transition spd="slow" advTm="31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md type="call" cmd="playFrom(0.0)">
                                      <p:cBhvr>
                                        <p:cTn id="7" dur="1" fill="hold"/>
                                        <p:tgtEl>
                                          <p:spTgt spid="7"/>
                                        </p:tgtEl>
                                      </p:cBhvr>
                                    </p:cmd>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8DB7D63C-DD2D-4EDA-A4A4-7FBFF5837A3D}"/>
                                            </p:graphicEl>
                                          </p:spTgt>
                                        </p:tgtEl>
                                        <p:attrNameLst>
                                          <p:attrName>style.visibility</p:attrName>
                                        </p:attrNameLst>
                                      </p:cBhvr>
                                      <p:to>
                                        <p:strVal val="visible"/>
                                      </p:to>
                                    </p:set>
                                    <p:animEffect transition="in" filter="fade">
                                      <p:cBhvr>
                                        <p:cTn id="12" dur="500"/>
                                        <p:tgtEl>
                                          <p:spTgt spid="3">
                                            <p:graphicEl>
                                              <a:dgm id="{8DB7D63C-DD2D-4EDA-A4A4-7FBFF5837A3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4A358501-E99D-4149-BD1C-378D50BF4C0D}"/>
                                            </p:graphicEl>
                                          </p:spTgt>
                                        </p:tgtEl>
                                        <p:attrNameLst>
                                          <p:attrName>style.visibility</p:attrName>
                                        </p:attrNameLst>
                                      </p:cBhvr>
                                      <p:to>
                                        <p:strVal val="visible"/>
                                      </p:to>
                                    </p:set>
                                    <p:animEffect transition="in" filter="fade">
                                      <p:cBhvr>
                                        <p:cTn id="17" dur="500"/>
                                        <p:tgtEl>
                                          <p:spTgt spid="3">
                                            <p:graphicEl>
                                              <a:dgm id="{4A358501-E99D-4149-BD1C-378D50BF4C0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graphicEl>
                                              <a:dgm id="{4CC843C9-1F0A-4C60-BDF4-DE0ECDAD2E51}"/>
                                            </p:graphicEl>
                                          </p:spTgt>
                                        </p:tgtEl>
                                        <p:attrNameLst>
                                          <p:attrName>style.visibility</p:attrName>
                                        </p:attrNameLst>
                                      </p:cBhvr>
                                      <p:to>
                                        <p:strVal val="visible"/>
                                      </p:to>
                                    </p:set>
                                    <p:animEffect transition="in" filter="fade">
                                      <p:cBhvr>
                                        <p:cTn id="20" dur="500"/>
                                        <p:tgtEl>
                                          <p:spTgt spid="3">
                                            <p:graphicEl>
                                              <a:dgm id="{4CC843C9-1F0A-4C60-BDF4-DE0ECDAD2E51}"/>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graphicEl>
                                              <a:dgm id="{C01EACD8-2E71-4422-8135-CFB0718099B0}"/>
                                            </p:graphicEl>
                                          </p:spTgt>
                                        </p:tgtEl>
                                        <p:attrNameLst>
                                          <p:attrName>style.visibility</p:attrName>
                                        </p:attrNameLst>
                                      </p:cBhvr>
                                      <p:to>
                                        <p:strVal val="visible"/>
                                      </p:to>
                                    </p:set>
                                    <p:animEffect transition="in" filter="fade">
                                      <p:cBhvr>
                                        <p:cTn id="25" dur="500"/>
                                        <p:tgtEl>
                                          <p:spTgt spid="3">
                                            <p:graphicEl>
                                              <a:dgm id="{C01EACD8-2E71-4422-8135-CFB0718099B0}"/>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graphicEl>
                                              <a:dgm id="{EF8E871F-F535-4046-857B-687C35D7EDFD}"/>
                                            </p:graphicEl>
                                          </p:spTgt>
                                        </p:tgtEl>
                                        <p:attrNameLst>
                                          <p:attrName>style.visibility</p:attrName>
                                        </p:attrNameLst>
                                      </p:cBhvr>
                                      <p:to>
                                        <p:strVal val="visible"/>
                                      </p:to>
                                    </p:set>
                                    <p:animEffect transition="in" filter="fade">
                                      <p:cBhvr>
                                        <p:cTn id="28" dur="500"/>
                                        <p:tgtEl>
                                          <p:spTgt spid="3">
                                            <p:graphicEl>
                                              <a:dgm id="{EF8E871F-F535-4046-857B-687C35D7EDF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graphicEl>
                                              <a:dgm id="{DE04B3A6-EF1E-4D99-80A4-55CB5D7E6644}"/>
                                            </p:graphicEl>
                                          </p:spTgt>
                                        </p:tgtEl>
                                        <p:attrNameLst>
                                          <p:attrName>style.visibility</p:attrName>
                                        </p:attrNameLst>
                                      </p:cBhvr>
                                      <p:to>
                                        <p:strVal val="visible"/>
                                      </p:to>
                                    </p:set>
                                    <p:animEffect transition="in" filter="fade">
                                      <p:cBhvr>
                                        <p:cTn id="33" dur="500"/>
                                        <p:tgtEl>
                                          <p:spTgt spid="3">
                                            <p:graphicEl>
                                              <a:dgm id="{DE04B3A6-EF1E-4D99-80A4-55CB5D7E6644}"/>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E0152E4C-AB62-4202-AA9C-E91A28D4A0FA}"/>
                                            </p:graphicEl>
                                          </p:spTgt>
                                        </p:tgtEl>
                                        <p:attrNameLst>
                                          <p:attrName>style.visibility</p:attrName>
                                        </p:attrNameLst>
                                      </p:cBhvr>
                                      <p:to>
                                        <p:strVal val="visible"/>
                                      </p:to>
                                    </p:set>
                                    <p:animEffect transition="in" filter="fade">
                                      <p:cBhvr>
                                        <p:cTn id="36" dur="500"/>
                                        <p:tgtEl>
                                          <p:spTgt spid="3">
                                            <p:graphicEl>
                                              <a:dgm id="{E0152E4C-AB62-4202-AA9C-E91A28D4A0F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E101EA9B-F508-4A4F-8637-BECD68265311}"/>
                                            </p:graphicEl>
                                          </p:spTgt>
                                        </p:tgtEl>
                                        <p:attrNameLst>
                                          <p:attrName>style.visibility</p:attrName>
                                        </p:attrNameLst>
                                      </p:cBhvr>
                                      <p:to>
                                        <p:strVal val="visible"/>
                                      </p:to>
                                    </p:set>
                                    <p:animEffect transition="in" filter="fade">
                                      <p:cBhvr>
                                        <p:cTn id="41" dur="500"/>
                                        <p:tgtEl>
                                          <p:spTgt spid="3">
                                            <p:graphicEl>
                                              <a:dgm id="{E101EA9B-F508-4A4F-8637-BECD6826531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9986D3D6-7F2B-4D09-B957-1AC7B7A5FEC3}"/>
                                            </p:graphicEl>
                                          </p:spTgt>
                                        </p:tgtEl>
                                        <p:attrNameLst>
                                          <p:attrName>style.visibility</p:attrName>
                                        </p:attrNameLst>
                                      </p:cBhvr>
                                      <p:to>
                                        <p:strVal val="visible"/>
                                      </p:to>
                                    </p:set>
                                    <p:animEffect transition="in" filter="fade">
                                      <p:cBhvr>
                                        <p:cTn id="44" dur="500"/>
                                        <p:tgtEl>
                                          <p:spTgt spid="3">
                                            <p:graphicEl>
                                              <a:dgm id="{9986D3D6-7F2B-4D09-B957-1AC7B7A5FEC3}"/>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graphicEl>
                                              <a:dgm id="{3E3D7473-E5B1-4642-8C4A-929E68A25D45}"/>
                                            </p:graphicEl>
                                          </p:spTgt>
                                        </p:tgtEl>
                                        <p:attrNameLst>
                                          <p:attrName>style.visibility</p:attrName>
                                        </p:attrNameLst>
                                      </p:cBhvr>
                                      <p:to>
                                        <p:strVal val="visible"/>
                                      </p:to>
                                    </p:set>
                                    <p:animEffect transition="in" filter="fade">
                                      <p:cBhvr>
                                        <p:cTn id="49" dur="500"/>
                                        <p:tgtEl>
                                          <p:spTgt spid="3">
                                            <p:graphicEl>
                                              <a:dgm id="{3E3D7473-E5B1-4642-8C4A-929E68A25D45}"/>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graphicEl>
                                              <a:dgm id="{42C880E9-09C3-4179-B6B1-79E575AF48D5}"/>
                                            </p:graphicEl>
                                          </p:spTgt>
                                        </p:tgtEl>
                                        <p:attrNameLst>
                                          <p:attrName>style.visibility</p:attrName>
                                        </p:attrNameLst>
                                      </p:cBhvr>
                                      <p:to>
                                        <p:strVal val="visible"/>
                                      </p:to>
                                    </p:set>
                                    <p:animEffect transition="in" filter="fade">
                                      <p:cBhvr>
                                        <p:cTn id="52" dur="500"/>
                                        <p:tgtEl>
                                          <p:spTgt spid="3">
                                            <p:graphicEl>
                                              <a:dgm id="{42C880E9-09C3-4179-B6B1-79E575AF48D5}"/>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graphicEl>
                                              <a:dgm id="{A97829DC-E0AF-42D1-8C75-1588676245A1}"/>
                                            </p:graphicEl>
                                          </p:spTgt>
                                        </p:tgtEl>
                                        <p:attrNameLst>
                                          <p:attrName>style.visibility</p:attrName>
                                        </p:attrNameLst>
                                      </p:cBhvr>
                                      <p:to>
                                        <p:strVal val="visible"/>
                                      </p:to>
                                    </p:set>
                                    <p:animEffect transition="in" filter="fade">
                                      <p:cBhvr>
                                        <p:cTn id="55" dur="500"/>
                                        <p:tgtEl>
                                          <p:spTgt spid="3">
                                            <p:graphicEl>
                                              <a:dgm id="{A97829DC-E0AF-42D1-8C75-1588676245A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0641F849-2043-AB4B-B7DF-B55013AE971B}"/>
              </a:ext>
            </a:extLst>
          </p:cNvPr>
          <p:cNvGraphicFramePr/>
          <p:nvPr>
            <p:extLst>
              <p:ext uri="{D42A27DB-BD31-4B8C-83A1-F6EECF244321}">
                <p14:modId xmlns:p14="http://schemas.microsoft.com/office/powerpoint/2010/main" val="112458806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665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2ECA1D-46BC-484F-8599-4AF225BF41AC}"/>
              </a:ext>
            </a:extLst>
          </p:cNvPr>
          <p:cNvSpPr>
            <a:spLocks noGrp="1"/>
          </p:cNvSpPr>
          <p:nvPr>
            <p:ph type="body" sz="quarter" idx="10"/>
          </p:nvPr>
        </p:nvSpPr>
        <p:spPr/>
        <p:txBody>
          <a:bodyPr/>
          <a:lstStyle/>
          <a:p>
            <a:r>
              <a:rPr lang="en-US" dirty="0"/>
              <a:t>Criteria</a:t>
            </a:r>
          </a:p>
        </p:txBody>
      </p:sp>
      <p:graphicFrame>
        <p:nvGraphicFramePr>
          <p:cNvPr id="4" name="Diagram 3">
            <a:extLst>
              <a:ext uri="{FF2B5EF4-FFF2-40B4-BE49-F238E27FC236}">
                <a16:creationId xmlns:a16="http://schemas.microsoft.com/office/drawing/2014/main" id="{B31BA72A-D777-CC41-812B-D82C602360BE}"/>
              </a:ext>
            </a:extLst>
          </p:cNvPr>
          <p:cNvGraphicFramePr/>
          <p:nvPr>
            <p:extLst>
              <p:ext uri="{D42A27DB-BD31-4B8C-83A1-F6EECF244321}">
                <p14:modId xmlns:p14="http://schemas.microsoft.com/office/powerpoint/2010/main" val="3118106463"/>
              </p:ext>
            </p:extLst>
          </p:nvPr>
        </p:nvGraphicFramePr>
        <p:xfrm>
          <a:off x="4658264" y="345058"/>
          <a:ext cx="7148952" cy="6142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7223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064B46-5CA5-D94B-9955-62FBE5A5137E}"/>
              </a:ext>
            </a:extLst>
          </p:cNvPr>
          <p:cNvGraphicFramePr>
            <a:graphicFrameLocks noGrp="1"/>
          </p:cNvGraphicFramePr>
          <p:nvPr>
            <p:extLst>
              <p:ext uri="{D42A27DB-BD31-4B8C-83A1-F6EECF244321}">
                <p14:modId xmlns:p14="http://schemas.microsoft.com/office/powerpoint/2010/main" val="587523876"/>
              </p:ext>
            </p:extLst>
          </p:nvPr>
        </p:nvGraphicFramePr>
        <p:xfrm>
          <a:off x="1357921" y="2053087"/>
          <a:ext cx="9597625" cy="4192440"/>
        </p:xfrm>
        <a:graphic>
          <a:graphicData uri="http://schemas.openxmlformats.org/drawingml/2006/table">
            <a:tbl>
              <a:tblPr firstRow="1" bandRow="1">
                <a:tableStyleId>{F5AB1C69-6EDB-4FF4-983F-18BD219EF322}</a:tableStyleId>
              </a:tblPr>
              <a:tblGrid>
                <a:gridCol w="1919525">
                  <a:extLst>
                    <a:ext uri="{9D8B030D-6E8A-4147-A177-3AD203B41FA5}">
                      <a16:colId xmlns:a16="http://schemas.microsoft.com/office/drawing/2014/main" val="4036966508"/>
                    </a:ext>
                  </a:extLst>
                </a:gridCol>
                <a:gridCol w="1919525">
                  <a:extLst>
                    <a:ext uri="{9D8B030D-6E8A-4147-A177-3AD203B41FA5}">
                      <a16:colId xmlns:a16="http://schemas.microsoft.com/office/drawing/2014/main" val="593105625"/>
                    </a:ext>
                  </a:extLst>
                </a:gridCol>
                <a:gridCol w="1919525">
                  <a:extLst>
                    <a:ext uri="{9D8B030D-6E8A-4147-A177-3AD203B41FA5}">
                      <a16:colId xmlns:a16="http://schemas.microsoft.com/office/drawing/2014/main" val="4253417388"/>
                    </a:ext>
                  </a:extLst>
                </a:gridCol>
                <a:gridCol w="1919525">
                  <a:extLst>
                    <a:ext uri="{9D8B030D-6E8A-4147-A177-3AD203B41FA5}">
                      <a16:colId xmlns:a16="http://schemas.microsoft.com/office/drawing/2014/main" val="3664996673"/>
                    </a:ext>
                  </a:extLst>
                </a:gridCol>
                <a:gridCol w="1919525">
                  <a:extLst>
                    <a:ext uri="{9D8B030D-6E8A-4147-A177-3AD203B41FA5}">
                      <a16:colId xmlns:a16="http://schemas.microsoft.com/office/drawing/2014/main" val="3856528056"/>
                    </a:ext>
                  </a:extLst>
                </a:gridCol>
              </a:tblGrid>
              <a:tr h="698740">
                <a:tc>
                  <a:txBody>
                    <a:bodyPr/>
                    <a:lstStyle/>
                    <a:p>
                      <a:r>
                        <a:rPr lang="en-US" dirty="0"/>
                        <a:t>Algorithm</a:t>
                      </a:r>
                    </a:p>
                  </a:txBody>
                  <a:tcPr/>
                </a:tc>
                <a:tc>
                  <a:txBody>
                    <a:bodyPr/>
                    <a:lstStyle/>
                    <a:p>
                      <a:r>
                        <a:rPr lang="en-US" dirty="0"/>
                        <a:t>Accuracy</a:t>
                      </a:r>
                    </a:p>
                  </a:txBody>
                  <a:tcPr/>
                </a:tc>
                <a:tc>
                  <a:txBody>
                    <a:bodyPr/>
                    <a:lstStyle/>
                    <a:p>
                      <a:r>
                        <a:rPr lang="en-US" dirty="0"/>
                        <a:t>Training Time</a:t>
                      </a:r>
                    </a:p>
                  </a:txBody>
                  <a:tcPr/>
                </a:tc>
                <a:tc>
                  <a:txBody>
                    <a:bodyPr/>
                    <a:lstStyle/>
                    <a:p>
                      <a:r>
                        <a:rPr lang="en-US" dirty="0"/>
                        <a:t>Linearity</a:t>
                      </a:r>
                    </a:p>
                  </a:txBody>
                  <a:tcPr/>
                </a:tc>
                <a:tc>
                  <a:txBody>
                    <a:bodyPr/>
                    <a:lstStyle/>
                    <a:p>
                      <a:r>
                        <a:rPr lang="en-US" dirty="0"/>
                        <a:t>Parameters</a:t>
                      </a:r>
                    </a:p>
                  </a:txBody>
                  <a:tcPr/>
                </a:tc>
                <a:extLst>
                  <a:ext uri="{0D108BD9-81ED-4DB2-BD59-A6C34878D82A}">
                    <a16:rowId xmlns:a16="http://schemas.microsoft.com/office/drawing/2014/main" val="1402592347"/>
                  </a:ext>
                </a:extLst>
              </a:tr>
              <a:tr h="698740">
                <a:tc>
                  <a:txBody>
                    <a:bodyPr/>
                    <a:lstStyle/>
                    <a:p>
                      <a:pPr algn="l" fontAlgn="t"/>
                      <a:r>
                        <a:rPr lang="en-GB" dirty="0">
                          <a:effectLst/>
                        </a:rPr>
                        <a:t>logistic regression</a:t>
                      </a:r>
                    </a:p>
                  </a:txBody>
                  <a:tcPr/>
                </a:tc>
                <a:tc>
                  <a:txBody>
                    <a:bodyPr/>
                    <a:lstStyle/>
                    <a:p>
                      <a:pPr algn="ctr" fontAlgn="t"/>
                      <a:r>
                        <a:rPr lang="en-GB">
                          <a:effectLst/>
                        </a:rPr>
                        <a:t>Good</a:t>
                      </a:r>
                    </a:p>
                  </a:txBody>
                  <a:tcPr/>
                </a:tc>
                <a:tc>
                  <a:txBody>
                    <a:bodyPr/>
                    <a:lstStyle/>
                    <a:p>
                      <a:pPr algn="ctr" fontAlgn="t"/>
                      <a:r>
                        <a:rPr lang="en-GB">
                          <a:effectLst/>
                        </a:rPr>
                        <a:t>Fast</a:t>
                      </a:r>
                    </a:p>
                  </a:txBody>
                  <a:tcPr/>
                </a:tc>
                <a:tc>
                  <a:txBody>
                    <a:bodyPr/>
                    <a:lstStyle/>
                    <a:p>
                      <a:pPr algn="ctr" fontAlgn="t"/>
                      <a:r>
                        <a:rPr lang="en-GB">
                          <a:effectLst/>
                        </a:rPr>
                        <a:t>Yes</a:t>
                      </a:r>
                    </a:p>
                  </a:txBody>
                  <a:tcPr/>
                </a:tc>
                <a:tc>
                  <a:txBody>
                    <a:bodyPr/>
                    <a:lstStyle/>
                    <a:p>
                      <a:pPr algn="ctr" fontAlgn="t"/>
                      <a:r>
                        <a:rPr lang="en-GB" dirty="0">
                          <a:effectLst/>
                        </a:rPr>
                        <a:t>4</a:t>
                      </a:r>
                    </a:p>
                  </a:txBody>
                  <a:tcPr/>
                </a:tc>
                <a:extLst>
                  <a:ext uri="{0D108BD9-81ED-4DB2-BD59-A6C34878D82A}">
                    <a16:rowId xmlns:a16="http://schemas.microsoft.com/office/drawing/2014/main" val="1831251707"/>
                  </a:ext>
                </a:extLst>
              </a:tr>
              <a:tr h="698740">
                <a:tc>
                  <a:txBody>
                    <a:bodyPr/>
                    <a:lstStyle/>
                    <a:p>
                      <a:pPr algn="l" fontAlgn="t"/>
                      <a:r>
                        <a:rPr lang="en-GB" u="none" strike="noStrike" dirty="0">
                          <a:effectLst/>
                        </a:rPr>
                        <a:t>Decision forest</a:t>
                      </a:r>
                      <a:endParaRPr lang="en-GB" dirty="0">
                        <a:effectLst/>
                      </a:endParaRPr>
                    </a:p>
                  </a:txBody>
                  <a:tcPr/>
                </a:tc>
                <a:tc>
                  <a:txBody>
                    <a:bodyPr/>
                    <a:lstStyle/>
                    <a:p>
                      <a:pPr algn="ctr" fontAlgn="t"/>
                      <a:r>
                        <a:rPr lang="en-GB">
                          <a:effectLst/>
                        </a:rPr>
                        <a:t>Excellent</a:t>
                      </a:r>
                    </a:p>
                  </a:txBody>
                  <a:tcPr/>
                </a:tc>
                <a:tc>
                  <a:txBody>
                    <a:bodyPr/>
                    <a:lstStyle/>
                    <a:p>
                      <a:pPr algn="ctr" fontAlgn="t"/>
                      <a:r>
                        <a:rPr lang="en-GB">
                          <a:effectLst/>
                        </a:rPr>
                        <a:t>Moderate</a:t>
                      </a:r>
                    </a:p>
                  </a:txBody>
                  <a:tcPr/>
                </a:tc>
                <a:tc>
                  <a:txBody>
                    <a:bodyPr/>
                    <a:lstStyle/>
                    <a:p>
                      <a:pPr algn="ctr" fontAlgn="t"/>
                      <a:r>
                        <a:rPr lang="en-GB">
                          <a:effectLst/>
                        </a:rPr>
                        <a:t>No</a:t>
                      </a:r>
                    </a:p>
                  </a:txBody>
                  <a:tcPr/>
                </a:tc>
                <a:tc>
                  <a:txBody>
                    <a:bodyPr/>
                    <a:lstStyle/>
                    <a:p>
                      <a:pPr algn="ctr" fontAlgn="t"/>
                      <a:r>
                        <a:rPr lang="en-GB" dirty="0">
                          <a:effectLst/>
                        </a:rPr>
                        <a:t>5</a:t>
                      </a:r>
                    </a:p>
                  </a:txBody>
                  <a:tcPr/>
                </a:tc>
                <a:extLst>
                  <a:ext uri="{0D108BD9-81ED-4DB2-BD59-A6C34878D82A}">
                    <a16:rowId xmlns:a16="http://schemas.microsoft.com/office/drawing/2014/main" val="526788917"/>
                  </a:ext>
                </a:extLst>
              </a:tr>
              <a:tr h="698740">
                <a:tc>
                  <a:txBody>
                    <a:bodyPr/>
                    <a:lstStyle/>
                    <a:p>
                      <a:pPr algn="l" fontAlgn="t"/>
                      <a:r>
                        <a:rPr lang="en-GB" u="none" strike="noStrike" dirty="0">
                          <a:effectLst/>
                        </a:rPr>
                        <a:t>Boosted decision tree</a:t>
                      </a:r>
                      <a:endParaRPr lang="en-GB" dirty="0">
                        <a:effectLst/>
                      </a:endParaRPr>
                    </a:p>
                  </a:txBody>
                  <a:tcPr/>
                </a:tc>
                <a:tc>
                  <a:txBody>
                    <a:bodyPr/>
                    <a:lstStyle/>
                    <a:p>
                      <a:pPr algn="ctr" fontAlgn="t"/>
                      <a:r>
                        <a:rPr lang="en-GB">
                          <a:effectLst/>
                        </a:rPr>
                        <a:t>Excellent</a:t>
                      </a:r>
                    </a:p>
                  </a:txBody>
                  <a:tcPr/>
                </a:tc>
                <a:tc>
                  <a:txBody>
                    <a:bodyPr/>
                    <a:lstStyle/>
                    <a:p>
                      <a:pPr algn="ctr" fontAlgn="t"/>
                      <a:r>
                        <a:rPr lang="en-GB">
                          <a:effectLst/>
                        </a:rPr>
                        <a:t>Moderate</a:t>
                      </a:r>
                    </a:p>
                  </a:txBody>
                  <a:tcPr/>
                </a:tc>
                <a:tc>
                  <a:txBody>
                    <a:bodyPr/>
                    <a:lstStyle/>
                    <a:p>
                      <a:pPr algn="ctr" fontAlgn="t"/>
                      <a:r>
                        <a:rPr lang="en-GB">
                          <a:effectLst/>
                        </a:rPr>
                        <a:t>No</a:t>
                      </a:r>
                    </a:p>
                  </a:txBody>
                  <a:tcPr/>
                </a:tc>
                <a:tc>
                  <a:txBody>
                    <a:bodyPr/>
                    <a:lstStyle/>
                    <a:p>
                      <a:pPr algn="ctr" fontAlgn="t"/>
                      <a:r>
                        <a:rPr lang="en-GB" dirty="0">
                          <a:effectLst/>
                        </a:rPr>
                        <a:t>6</a:t>
                      </a:r>
                    </a:p>
                  </a:txBody>
                  <a:tcPr/>
                </a:tc>
                <a:extLst>
                  <a:ext uri="{0D108BD9-81ED-4DB2-BD59-A6C34878D82A}">
                    <a16:rowId xmlns:a16="http://schemas.microsoft.com/office/drawing/2014/main" val="368826469"/>
                  </a:ext>
                </a:extLst>
              </a:tr>
              <a:tr h="698740">
                <a:tc>
                  <a:txBody>
                    <a:bodyPr/>
                    <a:lstStyle/>
                    <a:p>
                      <a:pPr algn="l" fontAlgn="t"/>
                      <a:r>
                        <a:rPr lang="en-GB" u="none" strike="noStrike" dirty="0">
                          <a:effectLst/>
                        </a:rPr>
                        <a:t>neural network</a:t>
                      </a:r>
                      <a:endParaRPr lang="en-GB" dirty="0">
                        <a:effectLst/>
                      </a:endParaRPr>
                    </a:p>
                  </a:txBody>
                  <a:tcPr/>
                </a:tc>
                <a:tc>
                  <a:txBody>
                    <a:bodyPr/>
                    <a:lstStyle/>
                    <a:p>
                      <a:pPr algn="ctr" fontAlgn="t"/>
                      <a:r>
                        <a:rPr lang="en-GB">
                          <a:effectLst/>
                        </a:rPr>
                        <a:t>Good</a:t>
                      </a:r>
                    </a:p>
                  </a:txBody>
                  <a:tcPr/>
                </a:tc>
                <a:tc>
                  <a:txBody>
                    <a:bodyPr/>
                    <a:lstStyle/>
                    <a:p>
                      <a:pPr algn="ctr" fontAlgn="t"/>
                      <a:r>
                        <a:rPr lang="en-GB">
                          <a:effectLst/>
                        </a:rPr>
                        <a:t>Moderate</a:t>
                      </a:r>
                    </a:p>
                  </a:txBody>
                  <a:tcPr/>
                </a:tc>
                <a:tc>
                  <a:txBody>
                    <a:bodyPr/>
                    <a:lstStyle/>
                    <a:p>
                      <a:pPr algn="ctr" fontAlgn="t"/>
                      <a:r>
                        <a:rPr lang="en-GB">
                          <a:effectLst/>
                        </a:rPr>
                        <a:t>No</a:t>
                      </a:r>
                    </a:p>
                  </a:txBody>
                  <a:tcPr/>
                </a:tc>
                <a:tc>
                  <a:txBody>
                    <a:bodyPr/>
                    <a:lstStyle/>
                    <a:p>
                      <a:pPr algn="ctr" fontAlgn="t"/>
                      <a:r>
                        <a:rPr lang="en-GB" dirty="0">
                          <a:effectLst/>
                        </a:rPr>
                        <a:t>8</a:t>
                      </a:r>
                    </a:p>
                  </a:txBody>
                  <a:tcPr/>
                </a:tc>
                <a:extLst>
                  <a:ext uri="{0D108BD9-81ED-4DB2-BD59-A6C34878D82A}">
                    <a16:rowId xmlns:a16="http://schemas.microsoft.com/office/drawing/2014/main" val="939316155"/>
                  </a:ext>
                </a:extLst>
              </a:tr>
              <a:tr h="698740">
                <a:tc>
                  <a:txBody>
                    <a:bodyPr/>
                    <a:lstStyle/>
                    <a:p>
                      <a:pPr algn="l" fontAlgn="t"/>
                      <a:r>
                        <a:rPr lang="en-GB" u="none" strike="noStrike" dirty="0">
                          <a:effectLst/>
                        </a:rPr>
                        <a:t>averaged perceptron</a:t>
                      </a:r>
                      <a:endParaRPr lang="en-GB" dirty="0">
                        <a:effectLst/>
                      </a:endParaRPr>
                    </a:p>
                  </a:txBody>
                  <a:tcPr/>
                </a:tc>
                <a:tc>
                  <a:txBody>
                    <a:bodyPr/>
                    <a:lstStyle/>
                    <a:p>
                      <a:pPr algn="ctr" fontAlgn="t"/>
                      <a:r>
                        <a:rPr lang="en-GB" dirty="0">
                          <a:effectLst/>
                        </a:rPr>
                        <a:t>Good</a:t>
                      </a:r>
                    </a:p>
                  </a:txBody>
                  <a:tcPr/>
                </a:tc>
                <a:tc>
                  <a:txBody>
                    <a:bodyPr/>
                    <a:lstStyle/>
                    <a:p>
                      <a:pPr algn="ctr" fontAlgn="t"/>
                      <a:r>
                        <a:rPr lang="en-GB">
                          <a:effectLst/>
                        </a:rPr>
                        <a:t>Moderate</a:t>
                      </a:r>
                    </a:p>
                  </a:txBody>
                  <a:tcPr/>
                </a:tc>
                <a:tc>
                  <a:txBody>
                    <a:bodyPr/>
                    <a:lstStyle/>
                    <a:p>
                      <a:pPr algn="ctr" fontAlgn="t"/>
                      <a:r>
                        <a:rPr lang="en-GB">
                          <a:effectLst/>
                        </a:rPr>
                        <a:t>Yes</a:t>
                      </a:r>
                    </a:p>
                  </a:txBody>
                  <a:tcPr/>
                </a:tc>
                <a:tc>
                  <a:txBody>
                    <a:bodyPr/>
                    <a:lstStyle/>
                    <a:p>
                      <a:pPr algn="ctr" fontAlgn="t"/>
                      <a:r>
                        <a:rPr lang="en-GB" dirty="0">
                          <a:effectLst/>
                        </a:rPr>
                        <a:t>4</a:t>
                      </a:r>
                    </a:p>
                  </a:txBody>
                  <a:tcPr/>
                </a:tc>
                <a:extLst>
                  <a:ext uri="{0D108BD9-81ED-4DB2-BD59-A6C34878D82A}">
                    <a16:rowId xmlns:a16="http://schemas.microsoft.com/office/drawing/2014/main" val="1507842416"/>
                  </a:ext>
                </a:extLst>
              </a:tr>
            </a:tbl>
          </a:graphicData>
        </a:graphic>
      </p:graphicFrame>
      <p:sp>
        <p:nvSpPr>
          <p:cNvPr id="4" name="Text Placeholder 3">
            <a:extLst>
              <a:ext uri="{FF2B5EF4-FFF2-40B4-BE49-F238E27FC236}">
                <a16:creationId xmlns:a16="http://schemas.microsoft.com/office/drawing/2014/main" id="{402CDF91-7901-994D-9E9C-0BD4E9313A87}"/>
              </a:ext>
            </a:extLst>
          </p:cNvPr>
          <p:cNvSpPr>
            <a:spLocks noGrp="1"/>
          </p:cNvSpPr>
          <p:nvPr>
            <p:ph type="body" sz="quarter" idx="12"/>
          </p:nvPr>
        </p:nvSpPr>
        <p:spPr/>
        <p:txBody>
          <a:bodyPr/>
          <a:lstStyle/>
          <a:p>
            <a:r>
              <a:rPr lang="en-US" dirty="0"/>
              <a:t>Classification Family</a:t>
            </a:r>
          </a:p>
        </p:txBody>
      </p:sp>
    </p:spTree>
    <p:extLst>
      <p:ext uri="{BB962C8B-B14F-4D97-AF65-F5344CB8AC3E}">
        <p14:creationId xmlns:p14="http://schemas.microsoft.com/office/powerpoint/2010/main" val="477532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064B46-5CA5-D94B-9955-62FBE5A5137E}"/>
              </a:ext>
            </a:extLst>
          </p:cNvPr>
          <p:cNvGraphicFramePr>
            <a:graphicFrameLocks noGrp="1"/>
          </p:cNvGraphicFramePr>
          <p:nvPr>
            <p:extLst>
              <p:ext uri="{D42A27DB-BD31-4B8C-83A1-F6EECF244321}">
                <p14:modId xmlns:p14="http://schemas.microsoft.com/office/powerpoint/2010/main" val="3725223962"/>
              </p:ext>
            </p:extLst>
          </p:nvPr>
        </p:nvGraphicFramePr>
        <p:xfrm>
          <a:off x="1357921" y="2053087"/>
          <a:ext cx="9597625" cy="4839420"/>
        </p:xfrm>
        <a:graphic>
          <a:graphicData uri="http://schemas.openxmlformats.org/drawingml/2006/table">
            <a:tbl>
              <a:tblPr firstRow="1" bandRow="1">
                <a:tableStyleId>{F5AB1C69-6EDB-4FF4-983F-18BD219EF322}</a:tableStyleId>
              </a:tblPr>
              <a:tblGrid>
                <a:gridCol w="1919525">
                  <a:extLst>
                    <a:ext uri="{9D8B030D-6E8A-4147-A177-3AD203B41FA5}">
                      <a16:colId xmlns:a16="http://schemas.microsoft.com/office/drawing/2014/main" val="4036966508"/>
                    </a:ext>
                  </a:extLst>
                </a:gridCol>
                <a:gridCol w="1919525">
                  <a:extLst>
                    <a:ext uri="{9D8B030D-6E8A-4147-A177-3AD203B41FA5}">
                      <a16:colId xmlns:a16="http://schemas.microsoft.com/office/drawing/2014/main" val="593105625"/>
                    </a:ext>
                  </a:extLst>
                </a:gridCol>
                <a:gridCol w="1919525">
                  <a:extLst>
                    <a:ext uri="{9D8B030D-6E8A-4147-A177-3AD203B41FA5}">
                      <a16:colId xmlns:a16="http://schemas.microsoft.com/office/drawing/2014/main" val="4253417388"/>
                    </a:ext>
                  </a:extLst>
                </a:gridCol>
                <a:gridCol w="1919525">
                  <a:extLst>
                    <a:ext uri="{9D8B030D-6E8A-4147-A177-3AD203B41FA5}">
                      <a16:colId xmlns:a16="http://schemas.microsoft.com/office/drawing/2014/main" val="3664996673"/>
                    </a:ext>
                  </a:extLst>
                </a:gridCol>
                <a:gridCol w="1919525">
                  <a:extLst>
                    <a:ext uri="{9D8B030D-6E8A-4147-A177-3AD203B41FA5}">
                      <a16:colId xmlns:a16="http://schemas.microsoft.com/office/drawing/2014/main" val="3856528056"/>
                    </a:ext>
                  </a:extLst>
                </a:gridCol>
              </a:tblGrid>
              <a:tr h="698740">
                <a:tc>
                  <a:txBody>
                    <a:bodyPr/>
                    <a:lstStyle/>
                    <a:p>
                      <a:r>
                        <a:rPr lang="en-US" dirty="0"/>
                        <a:t>Algorithm</a:t>
                      </a:r>
                    </a:p>
                  </a:txBody>
                  <a:tcPr/>
                </a:tc>
                <a:tc>
                  <a:txBody>
                    <a:bodyPr/>
                    <a:lstStyle/>
                    <a:p>
                      <a:r>
                        <a:rPr lang="en-US" dirty="0"/>
                        <a:t>Accuracy</a:t>
                      </a:r>
                    </a:p>
                  </a:txBody>
                  <a:tcPr/>
                </a:tc>
                <a:tc>
                  <a:txBody>
                    <a:bodyPr/>
                    <a:lstStyle/>
                    <a:p>
                      <a:r>
                        <a:rPr lang="en-US" dirty="0"/>
                        <a:t>Training Time</a:t>
                      </a:r>
                    </a:p>
                  </a:txBody>
                  <a:tcPr/>
                </a:tc>
                <a:tc>
                  <a:txBody>
                    <a:bodyPr/>
                    <a:lstStyle/>
                    <a:p>
                      <a:r>
                        <a:rPr lang="en-US" dirty="0"/>
                        <a:t>Linearity</a:t>
                      </a:r>
                    </a:p>
                  </a:txBody>
                  <a:tcPr/>
                </a:tc>
                <a:tc>
                  <a:txBody>
                    <a:bodyPr/>
                    <a:lstStyle/>
                    <a:p>
                      <a:r>
                        <a:rPr lang="en-US" dirty="0"/>
                        <a:t>Parameters</a:t>
                      </a:r>
                    </a:p>
                  </a:txBody>
                  <a:tcPr/>
                </a:tc>
                <a:extLst>
                  <a:ext uri="{0D108BD9-81ED-4DB2-BD59-A6C34878D82A}">
                    <a16:rowId xmlns:a16="http://schemas.microsoft.com/office/drawing/2014/main" val="1402592347"/>
                  </a:ext>
                </a:extLst>
              </a:tr>
              <a:tr h="698740">
                <a:tc>
                  <a:txBody>
                    <a:bodyPr/>
                    <a:lstStyle/>
                    <a:p>
                      <a:pPr algn="l" fontAlgn="t"/>
                      <a:r>
                        <a:rPr lang="en-GB" u="none" strike="noStrike" dirty="0">
                          <a:effectLst/>
                        </a:rPr>
                        <a:t>support vector machine</a:t>
                      </a:r>
                      <a:endParaRPr lang="en-GB" dirty="0">
                        <a:effectLst/>
                      </a:endParaRPr>
                    </a:p>
                  </a:txBody>
                  <a:tcPr/>
                </a:tc>
                <a:tc>
                  <a:txBody>
                    <a:bodyPr/>
                    <a:lstStyle/>
                    <a:p>
                      <a:pPr algn="ctr" fontAlgn="t"/>
                      <a:r>
                        <a:rPr lang="en-GB">
                          <a:effectLst/>
                        </a:rPr>
                        <a:t>Good</a:t>
                      </a:r>
                    </a:p>
                  </a:txBody>
                  <a:tcPr/>
                </a:tc>
                <a:tc>
                  <a:txBody>
                    <a:bodyPr/>
                    <a:lstStyle/>
                    <a:p>
                      <a:pPr algn="ctr" fontAlgn="t"/>
                      <a:r>
                        <a:rPr lang="en-GB">
                          <a:effectLst/>
                        </a:rPr>
                        <a:t>Fast</a:t>
                      </a:r>
                    </a:p>
                  </a:txBody>
                  <a:tcPr/>
                </a:tc>
                <a:tc>
                  <a:txBody>
                    <a:bodyPr/>
                    <a:lstStyle/>
                    <a:p>
                      <a:pPr algn="ctr" fontAlgn="t"/>
                      <a:r>
                        <a:rPr lang="en-GB">
                          <a:effectLst/>
                        </a:rPr>
                        <a:t>Yes</a:t>
                      </a:r>
                    </a:p>
                  </a:txBody>
                  <a:tcPr/>
                </a:tc>
                <a:tc>
                  <a:txBody>
                    <a:bodyPr/>
                    <a:lstStyle/>
                    <a:p>
                      <a:pPr algn="ctr" fontAlgn="t"/>
                      <a:r>
                        <a:rPr lang="en-GB" dirty="0">
                          <a:effectLst/>
                        </a:rPr>
                        <a:t>5</a:t>
                      </a:r>
                    </a:p>
                  </a:txBody>
                  <a:tcPr/>
                </a:tc>
                <a:extLst>
                  <a:ext uri="{0D108BD9-81ED-4DB2-BD59-A6C34878D82A}">
                    <a16:rowId xmlns:a16="http://schemas.microsoft.com/office/drawing/2014/main" val="1831251707"/>
                  </a:ext>
                </a:extLst>
              </a:tr>
              <a:tr h="698740">
                <a:tc>
                  <a:txBody>
                    <a:bodyPr/>
                    <a:lstStyle/>
                    <a:p>
                      <a:pPr algn="l" fontAlgn="t"/>
                      <a:r>
                        <a:rPr lang="en-GB" u="none" strike="noStrike" dirty="0">
                          <a:effectLst/>
                        </a:rPr>
                        <a:t>Multiclass logistic regression</a:t>
                      </a:r>
                      <a:endParaRPr lang="en-GB" dirty="0">
                        <a:effectLst/>
                      </a:endParaRPr>
                    </a:p>
                  </a:txBody>
                  <a:tcPr/>
                </a:tc>
                <a:tc>
                  <a:txBody>
                    <a:bodyPr/>
                    <a:lstStyle/>
                    <a:p>
                      <a:pPr algn="ctr" fontAlgn="t"/>
                      <a:r>
                        <a:rPr lang="en-GB">
                          <a:effectLst/>
                        </a:rPr>
                        <a:t>Good</a:t>
                      </a:r>
                    </a:p>
                  </a:txBody>
                  <a:tcPr/>
                </a:tc>
                <a:tc>
                  <a:txBody>
                    <a:bodyPr/>
                    <a:lstStyle/>
                    <a:p>
                      <a:pPr algn="ctr" fontAlgn="t"/>
                      <a:r>
                        <a:rPr lang="en-GB">
                          <a:effectLst/>
                        </a:rPr>
                        <a:t>Fast</a:t>
                      </a:r>
                    </a:p>
                  </a:txBody>
                  <a:tcPr/>
                </a:tc>
                <a:tc>
                  <a:txBody>
                    <a:bodyPr/>
                    <a:lstStyle/>
                    <a:p>
                      <a:pPr algn="ctr" fontAlgn="t"/>
                      <a:r>
                        <a:rPr lang="en-GB">
                          <a:effectLst/>
                        </a:rPr>
                        <a:t>Yes</a:t>
                      </a:r>
                    </a:p>
                  </a:txBody>
                  <a:tcPr/>
                </a:tc>
                <a:tc>
                  <a:txBody>
                    <a:bodyPr/>
                    <a:lstStyle/>
                    <a:p>
                      <a:pPr algn="ctr" fontAlgn="t"/>
                      <a:r>
                        <a:rPr lang="en-GB" dirty="0">
                          <a:effectLst/>
                        </a:rPr>
                        <a:t>4</a:t>
                      </a:r>
                    </a:p>
                  </a:txBody>
                  <a:tcPr/>
                </a:tc>
                <a:extLst>
                  <a:ext uri="{0D108BD9-81ED-4DB2-BD59-A6C34878D82A}">
                    <a16:rowId xmlns:a16="http://schemas.microsoft.com/office/drawing/2014/main" val="526788917"/>
                  </a:ext>
                </a:extLst>
              </a:tr>
              <a:tr h="698740">
                <a:tc>
                  <a:txBody>
                    <a:bodyPr/>
                    <a:lstStyle/>
                    <a:p>
                      <a:pPr algn="l" fontAlgn="t"/>
                      <a:r>
                        <a:rPr lang="en-GB" u="none" strike="noStrike" dirty="0">
                          <a:effectLst/>
                        </a:rPr>
                        <a:t>Multiclass decision forest</a:t>
                      </a:r>
                      <a:endParaRPr lang="en-GB" dirty="0">
                        <a:effectLst/>
                      </a:endParaRPr>
                    </a:p>
                  </a:txBody>
                  <a:tcPr/>
                </a:tc>
                <a:tc>
                  <a:txBody>
                    <a:bodyPr/>
                    <a:lstStyle/>
                    <a:p>
                      <a:pPr algn="ctr" fontAlgn="t"/>
                      <a:r>
                        <a:rPr lang="en-GB">
                          <a:effectLst/>
                        </a:rPr>
                        <a:t>Excellent</a:t>
                      </a:r>
                    </a:p>
                  </a:txBody>
                  <a:tcPr/>
                </a:tc>
                <a:tc>
                  <a:txBody>
                    <a:bodyPr/>
                    <a:lstStyle/>
                    <a:p>
                      <a:pPr algn="ctr" fontAlgn="t"/>
                      <a:r>
                        <a:rPr lang="en-GB">
                          <a:effectLst/>
                        </a:rPr>
                        <a:t>Moderate</a:t>
                      </a:r>
                    </a:p>
                  </a:txBody>
                  <a:tcPr/>
                </a:tc>
                <a:tc>
                  <a:txBody>
                    <a:bodyPr/>
                    <a:lstStyle/>
                    <a:p>
                      <a:pPr algn="ctr" fontAlgn="t"/>
                      <a:r>
                        <a:rPr lang="en-GB">
                          <a:effectLst/>
                        </a:rPr>
                        <a:t>No</a:t>
                      </a:r>
                    </a:p>
                  </a:txBody>
                  <a:tcPr/>
                </a:tc>
                <a:tc>
                  <a:txBody>
                    <a:bodyPr/>
                    <a:lstStyle/>
                    <a:p>
                      <a:pPr algn="ctr" fontAlgn="t"/>
                      <a:r>
                        <a:rPr lang="en-GB" dirty="0">
                          <a:effectLst/>
                        </a:rPr>
                        <a:t>5</a:t>
                      </a:r>
                    </a:p>
                  </a:txBody>
                  <a:tcPr/>
                </a:tc>
                <a:extLst>
                  <a:ext uri="{0D108BD9-81ED-4DB2-BD59-A6C34878D82A}">
                    <a16:rowId xmlns:a16="http://schemas.microsoft.com/office/drawing/2014/main" val="368826469"/>
                  </a:ext>
                </a:extLst>
              </a:tr>
              <a:tr h="698740">
                <a:tc>
                  <a:txBody>
                    <a:bodyPr/>
                    <a:lstStyle/>
                    <a:p>
                      <a:pPr algn="l" fontAlgn="t"/>
                      <a:r>
                        <a:rPr lang="en-GB" u="none" strike="noStrike" dirty="0">
                          <a:effectLst/>
                        </a:rPr>
                        <a:t>Multiclass boosted decision tree</a:t>
                      </a:r>
                      <a:endParaRPr lang="en-GB" dirty="0">
                        <a:effectLst/>
                      </a:endParaRPr>
                    </a:p>
                  </a:txBody>
                  <a:tcPr/>
                </a:tc>
                <a:tc>
                  <a:txBody>
                    <a:bodyPr/>
                    <a:lstStyle/>
                    <a:p>
                      <a:pPr algn="ctr" fontAlgn="t"/>
                      <a:r>
                        <a:rPr lang="en-GB">
                          <a:effectLst/>
                        </a:rPr>
                        <a:t>Excellent</a:t>
                      </a:r>
                    </a:p>
                  </a:txBody>
                  <a:tcPr/>
                </a:tc>
                <a:tc>
                  <a:txBody>
                    <a:bodyPr/>
                    <a:lstStyle/>
                    <a:p>
                      <a:pPr algn="ctr" fontAlgn="t"/>
                      <a:r>
                        <a:rPr lang="en-GB">
                          <a:effectLst/>
                        </a:rPr>
                        <a:t>Moderate</a:t>
                      </a:r>
                    </a:p>
                  </a:txBody>
                  <a:tcPr/>
                </a:tc>
                <a:tc>
                  <a:txBody>
                    <a:bodyPr/>
                    <a:lstStyle/>
                    <a:p>
                      <a:pPr algn="ctr" fontAlgn="t"/>
                      <a:r>
                        <a:rPr lang="en-GB">
                          <a:effectLst/>
                        </a:rPr>
                        <a:t>No</a:t>
                      </a:r>
                    </a:p>
                  </a:txBody>
                  <a:tcPr/>
                </a:tc>
                <a:tc>
                  <a:txBody>
                    <a:bodyPr/>
                    <a:lstStyle/>
                    <a:p>
                      <a:pPr algn="ctr" fontAlgn="t"/>
                      <a:r>
                        <a:rPr lang="en-GB" dirty="0">
                          <a:effectLst/>
                        </a:rPr>
                        <a:t>6</a:t>
                      </a:r>
                    </a:p>
                  </a:txBody>
                  <a:tcPr/>
                </a:tc>
                <a:extLst>
                  <a:ext uri="{0D108BD9-81ED-4DB2-BD59-A6C34878D82A}">
                    <a16:rowId xmlns:a16="http://schemas.microsoft.com/office/drawing/2014/main" val="939316155"/>
                  </a:ext>
                </a:extLst>
              </a:tr>
              <a:tr h="698740">
                <a:tc>
                  <a:txBody>
                    <a:bodyPr/>
                    <a:lstStyle/>
                    <a:p>
                      <a:pPr algn="l" fontAlgn="t"/>
                      <a:r>
                        <a:rPr lang="en-GB" u="none" strike="noStrike" dirty="0">
                          <a:effectLst/>
                        </a:rPr>
                        <a:t>Multiclass neural network</a:t>
                      </a:r>
                      <a:endParaRPr lang="en-GB" dirty="0">
                        <a:effectLst/>
                      </a:endParaRPr>
                    </a:p>
                  </a:txBody>
                  <a:tcPr/>
                </a:tc>
                <a:tc>
                  <a:txBody>
                    <a:bodyPr/>
                    <a:lstStyle/>
                    <a:p>
                      <a:pPr algn="ctr" fontAlgn="t"/>
                      <a:r>
                        <a:rPr lang="en-GB">
                          <a:effectLst/>
                        </a:rPr>
                        <a:t>Good</a:t>
                      </a:r>
                    </a:p>
                  </a:txBody>
                  <a:tcPr/>
                </a:tc>
                <a:tc>
                  <a:txBody>
                    <a:bodyPr/>
                    <a:lstStyle/>
                    <a:p>
                      <a:pPr algn="ctr" fontAlgn="t"/>
                      <a:r>
                        <a:rPr lang="en-GB">
                          <a:effectLst/>
                        </a:rPr>
                        <a:t>Moderate</a:t>
                      </a:r>
                    </a:p>
                  </a:txBody>
                  <a:tcPr/>
                </a:tc>
                <a:tc>
                  <a:txBody>
                    <a:bodyPr/>
                    <a:lstStyle/>
                    <a:p>
                      <a:pPr algn="ctr" fontAlgn="t"/>
                      <a:r>
                        <a:rPr lang="en-GB">
                          <a:effectLst/>
                        </a:rPr>
                        <a:t>No</a:t>
                      </a:r>
                    </a:p>
                  </a:txBody>
                  <a:tcPr/>
                </a:tc>
                <a:tc>
                  <a:txBody>
                    <a:bodyPr/>
                    <a:lstStyle/>
                    <a:p>
                      <a:pPr algn="ctr" fontAlgn="t"/>
                      <a:r>
                        <a:rPr lang="en-GB" dirty="0">
                          <a:effectLst/>
                        </a:rPr>
                        <a:t>8</a:t>
                      </a:r>
                    </a:p>
                  </a:txBody>
                  <a:tcPr/>
                </a:tc>
                <a:extLst>
                  <a:ext uri="{0D108BD9-81ED-4DB2-BD59-A6C34878D82A}">
                    <a16:rowId xmlns:a16="http://schemas.microsoft.com/office/drawing/2014/main" val="1507842416"/>
                  </a:ext>
                </a:extLst>
              </a:tr>
            </a:tbl>
          </a:graphicData>
        </a:graphic>
      </p:graphicFrame>
      <p:sp>
        <p:nvSpPr>
          <p:cNvPr id="5" name="Text Placeholder 4">
            <a:extLst>
              <a:ext uri="{FF2B5EF4-FFF2-40B4-BE49-F238E27FC236}">
                <a16:creationId xmlns:a16="http://schemas.microsoft.com/office/drawing/2014/main" id="{702E29F7-B2BF-324D-96D5-7061157CBBD1}"/>
              </a:ext>
            </a:extLst>
          </p:cNvPr>
          <p:cNvSpPr>
            <a:spLocks noGrp="1"/>
          </p:cNvSpPr>
          <p:nvPr>
            <p:ph type="body" sz="quarter" idx="12"/>
          </p:nvPr>
        </p:nvSpPr>
        <p:spPr/>
        <p:txBody>
          <a:bodyPr/>
          <a:lstStyle/>
          <a:p>
            <a:r>
              <a:rPr lang="en-US" dirty="0"/>
              <a:t>Classification Family</a:t>
            </a:r>
          </a:p>
        </p:txBody>
      </p:sp>
    </p:spTree>
    <p:extLst>
      <p:ext uri="{BB962C8B-B14F-4D97-AF65-F5344CB8AC3E}">
        <p14:creationId xmlns:p14="http://schemas.microsoft.com/office/powerpoint/2010/main" val="902387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064B46-5CA5-D94B-9955-62FBE5A5137E}"/>
              </a:ext>
            </a:extLst>
          </p:cNvPr>
          <p:cNvGraphicFramePr>
            <a:graphicFrameLocks noGrp="1"/>
          </p:cNvGraphicFramePr>
          <p:nvPr>
            <p:extLst>
              <p:ext uri="{D42A27DB-BD31-4B8C-83A1-F6EECF244321}">
                <p14:modId xmlns:p14="http://schemas.microsoft.com/office/powerpoint/2010/main" val="1968973211"/>
              </p:ext>
            </p:extLst>
          </p:nvPr>
        </p:nvGraphicFramePr>
        <p:xfrm>
          <a:off x="1357921" y="2104845"/>
          <a:ext cx="9597625" cy="3899142"/>
        </p:xfrm>
        <a:graphic>
          <a:graphicData uri="http://schemas.openxmlformats.org/drawingml/2006/table">
            <a:tbl>
              <a:tblPr firstRow="1" bandRow="1">
                <a:tableStyleId>{93296810-A885-4BE3-A3E7-6D5BEEA58F35}</a:tableStyleId>
              </a:tblPr>
              <a:tblGrid>
                <a:gridCol w="1919525">
                  <a:extLst>
                    <a:ext uri="{9D8B030D-6E8A-4147-A177-3AD203B41FA5}">
                      <a16:colId xmlns:a16="http://schemas.microsoft.com/office/drawing/2014/main" val="4036966508"/>
                    </a:ext>
                  </a:extLst>
                </a:gridCol>
                <a:gridCol w="1919525">
                  <a:extLst>
                    <a:ext uri="{9D8B030D-6E8A-4147-A177-3AD203B41FA5}">
                      <a16:colId xmlns:a16="http://schemas.microsoft.com/office/drawing/2014/main" val="593105625"/>
                    </a:ext>
                  </a:extLst>
                </a:gridCol>
                <a:gridCol w="1919525">
                  <a:extLst>
                    <a:ext uri="{9D8B030D-6E8A-4147-A177-3AD203B41FA5}">
                      <a16:colId xmlns:a16="http://schemas.microsoft.com/office/drawing/2014/main" val="4253417388"/>
                    </a:ext>
                  </a:extLst>
                </a:gridCol>
                <a:gridCol w="1919525">
                  <a:extLst>
                    <a:ext uri="{9D8B030D-6E8A-4147-A177-3AD203B41FA5}">
                      <a16:colId xmlns:a16="http://schemas.microsoft.com/office/drawing/2014/main" val="3664996673"/>
                    </a:ext>
                  </a:extLst>
                </a:gridCol>
                <a:gridCol w="1919525">
                  <a:extLst>
                    <a:ext uri="{9D8B030D-6E8A-4147-A177-3AD203B41FA5}">
                      <a16:colId xmlns:a16="http://schemas.microsoft.com/office/drawing/2014/main" val="3856528056"/>
                    </a:ext>
                  </a:extLst>
                </a:gridCol>
              </a:tblGrid>
              <a:tr h="690114">
                <a:tc>
                  <a:txBody>
                    <a:bodyPr/>
                    <a:lstStyle/>
                    <a:p>
                      <a:r>
                        <a:rPr lang="en-US" dirty="0"/>
                        <a:t>Algorithm</a:t>
                      </a:r>
                    </a:p>
                  </a:txBody>
                  <a:tcPr/>
                </a:tc>
                <a:tc>
                  <a:txBody>
                    <a:bodyPr/>
                    <a:lstStyle/>
                    <a:p>
                      <a:r>
                        <a:rPr lang="en-US" dirty="0"/>
                        <a:t>Accuracy</a:t>
                      </a:r>
                    </a:p>
                  </a:txBody>
                  <a:tcPr/>
                </a:tc>
                <a:tc>
                  <a:txBody>
                    <a:bodyPr/>
                    <a:lstStyle/>
                    <a:p>
                      <a:r>
                        <a:rPr lang="en-US" dirty="0"/>
                        <a:t>Training Time</a:t>
                      </a:r>
                    </a:p>
                  </a:txBody>
                  <a:tcPr/>
                </a:tc>
                <a:tc>
                  <a:txBody>
                    <a:bodyPr/>
                    <a:lstStyle/>
                    <a:p>
                      <a:r>
                        <a:rPr lang="en-US" dirty="0"/>
                        <a:t>Linearity</a:t>
                      </a:r>
                    </a:p>
                  </a:txBody>
                  <a:tcPr/>
                </a:tc>
                <a:tc>
                  <a:txBody>
                    <a:bodyPr/>
                    <a:lstStyle/>
                    <a:p>
                      <a:r>
                        <a:rPr lang="en-US" dirty="0"/>
                        <a:t>Parameters</a:t>
                      </a:r>
                    </a:p>
                  </a:txBody>
                  <a:tcPr/>
                </a:tc>
                <a:extLst>
                  <a:ext uri="{0D108BD9-81ED-4DB2-BD59-A6C34878D82A}">
                    <a16:rowId xmlns:a16="http://schemas.microsoft.com/office/drawing/2014/main" val="1402592347"/>
                  </a:ext>
                </a:extLst>
              </a:tr>
              <a:tr h="690114">
                <a:tc>
                  <a:txBody>
                    <a:bodyPr/>
                    <a:lstStyle/>
                    <a:p>
                      <a:pPr algn="l" fontAlgn="t"/>
                      <a:r>
                        <a:rPr lang="en-GB" dirty="0">
                          <a:effectLst/>
                        </a:rPr>
                        <a:t>Linear regression</a:t>
                      </a:r>
                    </a:p>
                  </a:txBody>
                  <a:tcPr/>
                </a:tc>
                <a:tc>
                  <a:txBody>
                    <a:bodyPr/>
                    <a:lstStyle/>
                    <a:p>
                      <a:pPr algn="ctr" fontAlgn="t"/>
                      <a:r>
                        <a:rPr lang="en-GB">
                          <a:effectLst/>
                        </a:rPr>
                        <a:t>Good</a:t>
                      </a:r>
                    </a:p>
                  </a:txBody>
                  <a:tcPr/>
                </a:tc>
                <a:tc>
                  <a:txBody>
                    <a:bodyPr/>
                    <a:lstStyle/>
                    <a:p>
                      <a:pPr algn="ctr" fontAlgn="t"/>
                      <a:r>
                        <a:rPr lang="en-GB">
                          <a:effectLst/>
                        </a:rPr>
                        <a:t>Fast</a:t>
                      </a:r>
                    </a:p>
                  </a:txBody>
                  <a:tcPr/>
                </a:tc>
                <a:tc>
                  <a:txBody>
                    <a:bodyPr/>
                    <a:lstStyle/>
                    <a:p>
                      <a:pPr algn="ctr" fontAlgn="t"/>
                      <a:r>
                        <a:rPr lang="en-GB">
                          <a:effectLst/>
                        </a:rPr>
                        <a:t>Yes</a:t>
                      </a:r>
                    </a:p>
                  </a:txBody>
                  <a:tcPr/>
                </a:tc>
                <a:tc>
                  <a:txBody>
                    <a:bodyPr/>
                    <a:lstStyle/>
                    <a:p>
                      <a:pPr algn="ctr" fontAlgn="t"/>
                      <a:r>
                        <a:rPr lang="en-GB" dirty="0">
                          <a:effectLst/>
                        </a:rPr>
                        <a:t>4</a:t>
                      </a:r>
                    </a:p>
                  </a:txBody>
                  <a:tcPr/>
                </a:tc>
                <a:extLst>
                  <a:ext uri="{0D108BD9-81ED-4DB2-BD59-A6C34878D82A}">
                    <a16:rowId xmlns:a16="http://schemas.microsoft.com/office/drawing/2014/main" val="1831251707"/>
                  </a:ext>
                </a:extLst>
              </a:tr>
              <a:tr h="690114">
                <a:tc>
                  <a:txBody>
                    <a:bodyPr/>
                    <a:lstStyle/>
                    <a:p>
                      <a:pPr algn="l" fontAlgn="t"/>
                      <a:r>
                        <a:rPr lang="en-GB" u="none" strike="noStrike" dirty="0">
                          <a:effectLst/>
                        </a:rPr>
                        <a:t>Decision forest regression</a:t>
                      </a:r>
                      <a:endParaRPr lang="en-GB" dirty="0">
                        <a:effectLst/>
                      </a:endParaRPr>
                    </a:p>
                  </a:txBody>
                  <a:tcPr/>
                </a:tc>
                <a:tc>
                  <a:txBody>
                    <a:bodyPr/>
                    <a:lstStyle/>
                    <a:p>
                      <a:pPr algn="ctr" fontAlgn="t"/>
                      <a:r>
                        <a:rPr lang="en-GB">
                          <a:effectLst/>
                        </a:rPr>
                        <a:t>Excellent</a:t>
                      </a:r>
                    </a:p>
                  </a:txBody>
                  <a:tcPr/>
                </a:tc>
                <a:tc>
                  <a:txBody>
                    <a:bodyPr/>
                    <a:lstStyle/>
                    <a:p>
                      <a:pPr algn="ctr" fontAlgn="t"/>
                      <a:r>
                        <a:rPr lang="en-GB">
                          <a:effectLst/>
                        </a:rPr>
                        <a:t>Moderate</a:t>
                      </a:r>
                    </a:p>
                  </a:txBody>
                  <a:tcPr/>
                </a:tc>
                <a:tc>
                  <a:txBody>
                    <a:bodyPr/>
                    <a:lstStyle/>
                    <a:p>
                      <a:pPr algn="ctr" fontAlgn="t"/>
                      <a:r>
                        <a:rPr lang="en-GB">
                          <a:effectLst/>
                        </a:rPr>
                        <a:t>No</a:t>
                      </a:r>
                    </a:p>
                  </a:txBody>
                  <a:tcPr/>
                </a:tc>
                <a:tc>
                  <a:txBody>
                    <a:bodyPr/>
                    <a:lstStyle/>
                    <a:p>
                      <a:pPr algn="ctr" fontAlgn="t"/>
                      <a:r>
                        <a:rPr lang="en-GB" dirty="0">
                          <a:effectLst/>
                        </a:rPr>
                        <a:t>5</a:t>
                      </a:r>
                    </a:p>
                  </a:txBody>
                  <a:tcPr/>
                </a:tc>
                <a:extLst>
                  <a:ext uri="{0D108BD9-81ED-4DB2-BD59-A6C34878D82A}">
                    <a16:rowId xmlns:a16="http://schemas.microsoft.com/office/drawing/2014/main" val="526788917"/>
                  </a:ext>
                </a:extLst>
              </a:tr>
              <a:tr h="690114">
                <a:tc>
                  <a:txBody>
                    <a:bodyPr/>
                    <a:lstStyle/>
                    <a:p>
                      <a:pPr algn="l" fontAlgn="t"/>
                      <a:r>
                        <a:rPr lang="en-GB" u="none" strike="noStrike" dirty="0">
                          <a:effectLst/>
                        </a:rPr>
                        <a:t>Boosted decision tree regression</a:t>
                      </a:r>
                      <a:endParaRPr lang="en-GB" dirty="0">
                        <a:effectLst/>
                      </a:endParaRPr>
                    </a:p>
                  </a:txBody>
                  <a:tcPr/>
                </a:tc>
                <a:tc>
                  <a:txBody>
                    <a:bodyPr/>
                    <a:lstStyle/>
                    <a:p>
                      <a:pPr algn="ctr" fontAlgn="t"/>
                      <a:r>
                        <a:rPr lang="en-GB">
                          <a:effectLst/>
                        </a:rPr>
                        <a:t>Excellent</a:t>
                      </a:r>
                    </a:p>
                  </a:txBody>
                  <a:tcPr/>
                </a:tc>
                <a:tc>
                  <a:txBody>
                    <a:bodyPr/>
                    <a:lstStyle/>
                    <a:p>
                      <a:pPr algn="ctr" fontAlgn="t"/>
                      <a:r>
                        <a:rPr lang="en-GB">
                          <a:effectLst/>
                        </a:rPr>
                        <a:t>Moderate</a:t>
                      </a:r>
                    </a:p>
                  </a:txBody>
                  <a:tcPr/>
                </a:tc>
                <a:tc>
                  <a:txBody>
                    <a:bodyPr/>
                    <a:lstStyle/>
                    <a:p>
                      <a:pPr algn="ctr" fontAlgn="t"/>
                      <a:r>
                        <a:rPr lang="en-GB">
                          <a:effectLst/>
                        </a:rPr>
                        <a:t>No</a:t>
                      </a:r>
                    </a:p>
                  </a:txBody>
                  <a:tcPr/>
                </a:tc>
                <a:tc>
                  <a:txBody>
                    <a:bodyPr/>
                    <a:lstStyle/>
                    <a:p>
                      <a:pPr algn="ctr" fontAlgn="t"/>
                      <a:r>
                        <a:rPr lang="en-GB" dirty="0">
                          <a:effectLst/>
                        </a:rPr>
                        <a:t>6</a:t>
                      </a:r>
                    </a:p>
                  </a:txBody>
                  <a:tcPr/>
                </a:tc>
                <a:extLst>
                  <a:ext uri="{0D108BD9-81ED-4DB2-BD59-A6C34878D82A}">
                    <a16:rowId xmlns:a16="http://schemas.microsoft.com/office/drawing/2014/main" val="368826469"/>
                  </a:ext>
                </a:extLst>
              </a:tr>
              <a:tr h="690114">
                <a:tc>
                  <a:txBody>
                    <a:bodyPr/>
                    <a:lstStyle/>
                    <a:p>
                      <a:pPr algn="l" fontAlgn="t"/>
                      <a:r>
                        <a:rPr lang="en-GB" u="none" strike="noStrike" dirty="0">
                          <a:effectLst/>
                        </a:rPr>
                        <a:t>Neural network regression</a:t>
                      </a:r>
                      <a:endParaRPr lang="en-GB" dirty="0">
                        <a:effectLst/>
                      </a:endParaRPr>
                    </a:p>
                  </a:txBody>
                  <a:tcPr/>
                </a:tc>
                <a:tc>
                  <a:txBody>
                    <a:bodyPr/>
                    <a:lstStyle/>
                    <a:p>
                      <a:pPr algn="ctr" fontAlgn="t"/>
                      <a:r>
                        <a:rPr lang="en-GB">
                          <a:effectLst/>
                        </a:rPr>
                        <a:t>Good</a:t>
                      </a:r>
                    </a:p>
                  </a:txBody>
                  <a:tcPr/>
                </a:tc>
                <a:tc>
                  <a:txBody>
                    <a:bodyPr/>
                    <a:lstStyle/>
                    <a:p>
                      <a:pPr algn="ctr" fontAlgn="t"/>
                      <a:r>
                        <a:rPr lang="en-GB">
                          <a:effectLst/>
                        </a:rPr>
                        <a:t>Moderate</a:t>
                      </a:r>
                    </a:p>
                  </a:txBody>
                  <a:tcPr/>
                </a:tc>
                <a:tc>
                  <a:txBody>
                    <a:bodyPr/>
                    <a:lstStyle/>
                    <a:p>
                      <a:pPr algn="ctr" fontAlgn="t"/>
                      <a:r>
                        <a:rPr lang="en-GB">
                          <a:effectLst/>
                        </a:rPr>
                        <a:t>No</a:t>
                      </a:r>
                    </a:p>
                  </a:txBody>
                  <a:tcPr/>
                </a:tc>
                <a:tc>
                  <a:txBody>
                    <a:bodyPr/>
                    <a:lstStyle/>
                    <a:p>
                      <a:pPr algn="ctr" fontAlgn="t"/>
                      <a:r>
                        <a:rPr lang="en-GB" dirty="0">
                          <a:effectLst/>
                        </a:rPr>
                        <a:t>8</a:t>
                      </a:r>
                    </a:p>
                  </a:txBody>
                  <a:tcPr/>
                </a:tc>
                <a:extLst>
                  <a:ext uri="{0D108BD9-81ED-4DB2-BD59-A6C34878D82A}">
                    <a16:rowId xmlns:a16="http://schemas.microsoft.com/office/drawing/2014/main" val="939316155"/>
                  </a:ext>
                </a:extLst>
              </a:tr>
            </a:tbl>
          </a:graphicData>
        </a:graphic>
      </p:graphicFrame>
      <p:sp>
        <p:nvSpPr>
          <p:cNvPr id="4" name="Text Placeholder 3">
            <a:extLst>
              <a:ext uri="{FF2B5EF4-FFF2-40B4-BE49-F238E27FC236}">
                <a16:creationId xmlns:a16="http://schemas.microsoft.com/office/drawing/2014/main" id="{CC51AFA7-AE43-F040-A94F-E2712CA78413}"/>
              </a:ext>
            </a:extLst>
          </p:cNvPr>
          <p:cNvSpPr>
            <a:spLocks noGrp="1"/>
          </p:cNvSpPr>
          <p:nvPr>
            <p:ph type="body" sz="quarter" idx="12"/>
          </p:nvPr>
        </p:nvSpPr>
        <p:spPr/>
        <p:txBody>
          <a:bodyPr/>
          <a:lstStyle/>
          <a:p>
            <a:r>
              <a:rPr lang="en-US" dirty="0"/>
              <a:t>Regression Family</a:t>
            </a:r>
          </a:p>
        </p:txBody>
      </p:sp>
    </p:spTree>
    <p:extLst>
      <p:ext uri="{BB962C8B-B14F-4D97-AF65-F5344CB8AC3E}">
        <p14:creationId xmlns:p14="http://schemas.microsoft.com/office/powerpoint/2010/main" val="3062904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F064B46-5CA5-D94B-9955-62FBE5A5137E}"/>
              </a:ext>
            </a:extLst>
          </p:cNvPr>
          <p:cNvGraphicFramePr>
            <a:graphicFrameLocks noGrp="1"/>
          </p:cNvGraphicFramePr>
          <p:nvPr>
            <p:extLst>
              <p:ext uri="{D42A27DB-BD31-4B8C-83A1-F6EECF244321}">
                <p14:modId xmlns:p14="http://schemas.microsoft.com/office/powerpoint/2010/main" val="1706209953"/>
              </p:ext>
            </p:extLst>
          </p:nvPr>
        </p:nvGraphicFramePr>
        <p:xfrm>
          <a:off x="1357921" y="2104845"/>
          <a:ext cx="9597625" cy="1380228"/>
        </p:xfrm>
        <a:graphic>
          <a:graphicData uri="http://schemas.openxmlformats.org/drawingml/2006/table">
            <a:tbl>
              <a:tblPr firstRow="1" bandRow="1">
                <a:tableStyleId>{00A15C55-8517-42AA-B614-E9B94910E393}</a:tableStyleId>
              </a:tblPr>
              <a:tblGrid>
                <a:gridCol w="1919525">
                  <a:extLst>
                    <a:ext uri="{9D8B030D-6E8A-4147-A177-3AD203B41FA5}">
                      <a16:colId xmlns:a16="http://schemas.microsoft.com/office/drawing/2014/main" val="4036966508"/>
                    </a:ext>
                  </a:extLst>
                </a:gridCol>
                <a:gridCol w="1919525">
                  <a:extLst>
                    <a:ext uri="{9D8B030D-6E8A-4147-A177-3AD203B41FA5}">
                      <a16:colId xmlns:a16="http://schemas.microsoft.com/office/drawing/2014/main" val="593105625"/>
                    </a:ext>
                  </a:extLst>
                </a:gridCol>
                <a:gridCol w="1919525">
                  <a:extLst>
                    <a:ext uri="{9D8B030D-6E8A-4147-A177-3AD203B41FA5}">
                      <a16:colId xmlns:a16="http://schemas.microsoft.com/office/drawing/2014/main" val="4253417388"/>
                    </a:ext>
                  </a:extLst>
                </a:gridCol>
                <a:gridCol w="1919525">
                  <a:extLst>
                    <a:ext uri="{9D8B030D-6E8A-4147-A177-3AD203B41FA5}">
                      <a16:colId xmlns:a16="http://schemas.microsoft.com/office/drawing/2014/main" val="3664996673"/>
                    </a:ext>
                  </a:extLst>
                </a:gridCol>
                <a:gridCol w="1919525">
                  <a:extLst>
                    <a:ext uri="{9D8B030D-6E8A-4147-A177-3AD203B41FA5}">
                      <a16:colId xmlns:a16="http://schemas.microsoft.com/office/drawing/2014/main" val="3856528056"/>
                    </a:ext>
                  </a:extLst>
                </a:gridCol>
              </a:tblGrid>
              <a:tr h="690114">
                <a:tc>
                  <a:txBody>
                    <a:bodyPr/>
                    <a:lstStyle/>
                    <a:p>
                      <a:r>
                        <a:rPr lang="en-US" dirty="0"/>
                        <a:t>Algorithm</a:t>
                      </a:r>
                    </a:p>
                  </a:txBody>
                  <a:tcPr/>
                </a:tc>
                <a:tc>
                  <a:txBody>
                    <a:bodyPr/>
                    <a:lstStyle/>
                    <a:p>
                      <a:r>
                        <a:rPr lang="en-US" dirty="0"/>
                        <a:t>Accuracy</a:t>
                      </a:r>
                    </a:p>
                  </a:txBody>
                  <a:tcPr/>
                </a:tc>
                <a:tc>
                  <a:txBody>
                    <a:bodyPr/>
                    <a:lstStyle/>
                    <a:p>
                      <a:r>
                        <a:rPr lang="en-US" dirty="0"/>
                        <a:t>Training Time</a:t>
                      </a:r>
                    </a:p>
                  </a:txBody>
                  <a:tcPr/>
                </a:tc>
                <a:tc>
                  <a:txBody>
                    <a:bodyPr/>
                    <a:lstStyle/>
                    <a:p>
                      <a:r>
                        <a:rPr lang="en-US" dirty="0"/>
                        <a:t>Linearity</a:t>
                      </a:r>
                    </a:p>
                  </a:txBody>
                  <a:tcPr/>
                </a:tc>
                <a:tc>
                  <a:txBody>
                    <a:bodyPr/>
                    <a:lstStyle/>
                    <a:p>
                      <a:r>
                        <a:rPr lang="en-US" dirty="0"/>
                        <a:t>Parameters</a:t>
                      </a:r>
                    </a:p>
                  </a:txBody>
                  <a:tcPr/>
                </a:tc>
                <a:extLst>
                  <a:ext uri="{0D108BD9-81ED-4DB2-BD59-A6C34878D82A}">
                    <a16:rowId xmlns:a16="http://schemas.microsoft.com/office/drawing/2014/main" val="1402592347"/>
                  </a:ext>
                </a:extLst>
              </a:tr>
              <a:tr h="690114">
                <a:tc>
                  <a:txBody>
                    <a:bodyPr/>
                    <a:lstStyle/>
                    <a:p>
                      <a:pPr algn="l" fontAlgn="t"/>
                      <a:r>
                        <a:rPr lang="en-GB" u="none" strike="noStrike" dirty="0">
                          <a:effectLst/>
                        </a:rPr>
                        <a:t>K-means clustering</a:t>
                      </a:r>
                      <a:endParaRPr lang="en-GB" dirty="0">
                        <a:effectLst/>
                      </a:endParaRPr>
                    </a:p>
                  </a:txBody>
                  <a:tcPr/>
                </a:tc>
                <a:tc>
                  <a:txBody>
                    <a:bodyPr/>
                    <a:lstStyle/>
                    <a:p>
                      <a:pPr algn="ctr" fontAlgn="t"/>
                      <a:r>
                        <a:rPr lang="en-GB">
                          <a:effectLst/>
                        </a:rPr>
                        <a:t>Excellent</a:t>
                      </a:r>
                    </a:p>
                  </a:txBody>
                  <a:tcPr/>
                </a:tc>
                <a:tc>
                  <a:txBody>
                    <a:bodyPr/>
                    <a:lstStyle/>
                    <a:p>
                      <a:pPr algn="ctr" fontAlgn="t"/>
                      <a:r>
                        <a:rPr lang="en-GB">
                          <a:effectLst/>
                        </a:rPr>
                        <a:t>Moderate</a:t>
                      </a:r>
                    </a:p>
                  </a:txBody>
                  <a:tcPr/>
                </a:tc>
                <a:tc>
                  <a:txBody>
                    <a:bodyPr/>
                    <a:lstStyle/>
                    <a:p>
                      <a:pPr algn="ctr" fontAlgn="t"/>
                      <a:r>
                        <a:rPr lang="en-GB">
                          <a:effectLst/>
                        </a:rPr>
                        <a:t>Yes</a:t>
                      </a:r>
                    </a:p>
                  </a:txBody>
                  <a:tcPr/>
                </a:tc>
                <a:tc>
                  <a:txBody>
                    <a:bodyPr/>
                    <a:lstStyle/>
                    <a:p>
                      <a:pPr algn="ctr" fontAlgn="t"/>
                      <a:r>
                        <a:rPr lang="en-GB" dirty="0">
                          <a:effectLst/>
                        </a:rPr>
                        <a:t>8</a:t>
                      </a:r>
                    </a:p>
                  </a:txBody>
                  <a:tcPr/>
                </a:tc>
                <a:extLst>
                  <a:ext uri="{0D108BD9-81ED-4DB2-BD59-A6C34878D82A}">
                    <a16:rowId xmlns:a16="http://schemas.microsoft.com/office/drawing/2014/main" val="1831251707"/>
                  </a:ext>
                </a:extLst>
              </a:tr>
            </a:tbl>
          </a:graphicData>
        </a:graphic>
      </p:graphicFrame>
      <p:sp>
        <p:nvSpPr>
          <p:cNvPr id="4" name="Text Placeholder 3">
            <a:extLst>
              <a:ext uri="{FF2B5EF4-FFF2-40B4-BE49-F238E27FC236}">
                <a16:creationId xmlns:a16="http://schemas.microsoft.com/office/drawing/2014/main" id="{CC51AFA7-AE43-F040-A94F-E2712CA78413}"/>
              </a:ext>
            </a:extLst>
          </p:cNvPr>
          <p:cNvSpPr>
            <a:spLocks noGrp="1"/>
          </p:cNvSpPr>
          <p:nvPr>
            <p:ph type="body" sz="quarter" idx="12"/>
          </p:nvPr>
        </p:nvSpPr>
        <p:spPr/>
        <p:txBody>
          <a:bodyPr/>
          <a:lstStyle/>
          <a:p>
            <a:r>
              <a:rPr lang="en-US" dirty="0"/>
              <a:t>Clustering Family</a:t>
            </a:r>
          </a:p>
        </p:txBody>
      </p:sp>
    </p:spTree>
    <p:extLst>
      <p:ext uri="{BB962C8B-B14F-4D97-AF65-F5344CB8AC3E}">
        <p14:creationId xmlns:p14="http://schemas.microsoft.com/office/powerpoint/2010/main" val="1780498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5663AE-65AE-1D4D-8847-E7507CFE6D07}"/>
              </a:ext>
            </a:extLst>
          </p:cNvPr>
          <p:cNvSpPr>
            <a:spLocks noGrp="1"/>
          </p:cNvSpPr>
          <p:nvPr>
            <p:ph type="body" sz="quarter" idx="12"/>
          </p:nvPr>
        </p:nvSpPr>
        <p:spPr/>
        <p:txBody>
          <a:bodyPr/>
          <a:lstStyle/>
          <a:p>
            <a:r>
              <a:rPr lang="en-US" dirty="0"/>
              <a:t>Binary Classification</a:t>
            </a:r>
          </a:p>
        </p:txBody>
      </p:sp>
      <p:pic>
        <p:nvPicPr>
          <p:cNvPr id="1026" name="Picture 2" descr="Binary classification task">
            <a:extLst>
              <a:ext uri="{FF2B5EF4-FFF2-40B4-BE49-F238E27FC236}">
                <a16:creationId xmlns:a16="http://schemas.microsoft.com/office/drawing/2014/main" id="{67288C35-40A0-0244-855A-FC88D2A1C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443" y="2021509"/>
            <a:ext cx="7874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96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8B0E20-0FFF-8847-9BF0-6504C61DBB9F}"/>
              </a:ext>
            </a:extLst>
          </p:cNvPr>
          <p:cNvSpPr>
            <a:spLocks noGrp="1"/>
          </p:cNvSpPr>
          <p:nvPr>
            <p:ph type="body" sz="quarter" idx="12"/>
          </p:nvPr>
        </p:nvSpPr>
        <p:spPr>
          <a:xfrm>
            <a:off x="1689225" y="431789"/>
            <a:ext cx="9483118" cy="520262"/>
          </a:xfrm>
        </p:spPr>
        <p:txBody>
          <a:bodyPr/>
          <a:lstStyle/>
          <a:p>
            <a:r>
              <a:rPr lang="en-US" dirty="0"/>
              <a:t>Multi-Class Classification</a:t>
            </a:r>
          </a:p>
        </p:txBody>
      </p:sp>
      <p:pic>
        <p:nvPicPr>
          <p:cNvPr id="2050" name="Picture 2" descr="3-class classification task">
            <a:extLst>
              <a:ext uri="{FF2B5EF4-FFF2-40B4-BE49-F238E27FC236}">
                <a16:creationId xmlns:a16="http://schemas.microsoft.com/office/drawing/2014/main" id="{4298ABCA-3E22-244D-8E8E-5254F4997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387" y="1096065"/>
            <a:ext cx="75946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461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6E2A7-3F84-5849-B892-13301C64B7EB}"/>
              </a:ext>
            </a:extLst>
          </p:cNvPr>
          <p:cNvSpPr>
            <a:spLocks noGrp="1"/>
          </p:cNvSpPr>
          <p:nvPr>
            <p:ph type="body" sz="quarter" idx="12"/>
          </p:nvPr>
        </p:nvSpPr>
        <p:spPr>
          <a:xfrm>
            <a:off x="1543451" y="153493"/>
            <a:ext cx="9483118" cy="520262"/>
          </a:xfrm>
        </p:spPr>
        <p:txBody>
          <a:bodyPr/>
          <a:lstStyle/>
          <a:p>
            <a:r>
              <a:rPr lang="en-US" dirty="0"/>
              <a:t>Linear Regression – Regression Family</a:t>
            </a:r>
          </a:p>
        </p:txBody>
      </p:sp>
      <p:sp>
        <p:nvSpPr>
          <p:cNvPr id="3" name="Text Placeholder 2">
            <a:extLst>
              <a:ext uri="{FF2B5EF4-FFF2-40B4-BE49-F238E27FC236}">
                <a16:creationId xmlns:a16="http://schemas.microsoft.com/office/drawing/2014/main" id="{24552924-A8E8-AA40-8902-6C6FDE07373C}"/>
              </a:ext>
            </a:extLst>
          </p:cNvPr>
          <p:cNvSpPr>
            <a:spLocks noGrp="1"/>
          </p:cNvSpPr>
          <p:nvPr>
            <p:ph type="body" sz="quarter" idx="11"/>
          </p:nvPr>
        </p:nvSpPr>
        <p:spPr>
          <a:xfrm>
            <a:off x="1033671" y="1325217"/>
            <a:ext cx="4426226" cy="4731026"/>
          </a:xfrm>
        </p:spPr>
        <p:txBody>
          <a:bodyPr/>
          <a:lstStyle/>
          <a:p>
            <a:pPr marL="285750" indent="-285750">
              <a:buFont typeface="Courier New" panose="02070309020205020404" pitchFamily="49" charset="0"/>
              <a:buChar char="o"/>
            </a:pPr>
            <a:r>
              <a:rPr lang="en-IN" dirty="0"/>
              <a:t>Predictions for continuous/real or numeric variables such as </a:t>
            </a:r>
            <a:r>
              <a:rPr lang="en-IN" b="1" dirty="0"/>
              <a:t>sales, salary, age, product price,</a:t>
            </a:r>
            <a:r>
              <a:rPr lang="en-IN" dirty="0"/>
              <a:t> etc. </a:t>
            </a:r>
          </a:p>
          <a:p>
            <a:pPr marL="285750" indent="-285750">
              <a:buFont typeface="Courier New" panose="02070309020205020404" pitchFamily="49" charset="0"/>
              <a:buChar char="o"/>
            </a:pPr>
            <a:r>
              <a:rPr lang="en-IN" dirty="0"/>
              <a:t>Provides a sloped straight line representing the relationship between the variables.</a:t>
            </a:r>
          </a:p>
          <a:p>
            <a:pPr marL="285750" indent="-285750">
              <a:buFont typeface="Courier New" panose="02070309020205020404" pitchFamily="49" charset="0"/>
              <a:buChar char="o"/>
            </a:pPr>
            <a:r>
              <a:rPr lang="en-IN" b="1" dirty="0"/>
              <a:t>Linear relationship between the features and target.</a:t>
            </a:r>
          </a:p>
          <a:p>
            <a:pPr marL="285750" indent="-285750">
              <a:buFont typeface="Courier New" panose="02070309020205020404" pitchFamily="49" charset="0"/>
              <a:buChar char="o"/>
            </a:pPr>
            <a:endParaRPr lang="en-IN" b="1" dirty="0"/>
          </a:p>
          <a:p>
            <a:pPr marL="285750" indent="-285750">
              <a:buFont typeface="Courier New" panose="02070309020205020404" pitchFamily="49" charset="0"/>
              <a:buChar char="o"/>
            </a:pPr>
            <a:endParaRPr lang="en-IN" dirty="0"/>
          </a:p>
          <a:p>
            <a:endParaRPr lang="en-US" dirty="0"/>
          </a:p>
        </p:txBody>
      </p:sp>
      <p:pic>
        <p:nvPicPr>
          <p:cNvPr id="3074" name="Picture 2" descr="Linear Regression in Machine Learning">
            <a:extLst>
              <a:ext uri="{FF2B5EF4-FFF2-40B4-BE49-F238E27FC236}">
                <a16:creationId xmlns:a16="http://schemas.microsoft.com/office/drawing/2014/main" id="{230946AB-108C-7046-A1E5-810D69DCA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826" y="888998"/>
            <a:ext cx="5815069" cy="5815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57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386-49CE-4453-89AA-3DA6C8E24ED5}"/>
              </a:ext>
            </a:extLst>
          </p:cNvPr>
          <p:cNvSpPr>
            <a:spLocks noGrp="1"/>
          </p:cNvSpPr>
          <p:nvPr>
            <p:ph type="title"/>
          </p:nvPr>
        </p:nvSpPr>
        <p:spPr>
          <a:xfrm>
            <a:off x="1252856" y="349485"/>
            <a:ext cx="9491663" cy="687614"/>
          </a:xfrm>
        </p:spPr>
        <p:txBody>
          <a:bodyPr/>
          <a:lstStyle/>
          <a:p>
            <a:r>
              <a:rPr lang="en-US" dirty="0"/>
              <a:t>Linear Regression</a:t>
            </a:r>
          </a:p>
        </p:txBody>
      </p:sp>
      <p:graphicFrame>
        <p:nvGraphicFramePr>
          <p:cNvPr id="16" name="Training Table">
            <a:extLst>
              <a:ext uri="{FF2B5EF4-FFF2-40B4-BE49-F238E27FC236}">
                <a16:creationId xmlns:a16="http://schemas.microsoft.com/office/drawing/2014/main" id="{84F6F9B2-7DF9-4610-8AFE-A51273AD7779}"/>
              </a:ext>
            </a:extLst>
          </p:cNvPr>
          <p:cNvGraphicFramePr>
            <a:graphicFrameLocks noGrp="1"/>
          </p:cNvGraphicFramePr>
          <p:nvPr/>
        </p:nvGraphicFramePr>
        <p:xfrm>
          <a:off x="775708" y="1553844"/>
          <a:ext cx="3070162" cy="3187387"/>
        </p:xfrm>
        <a:graphic>
          <a:graphicData uri="http://schemas.openxmlformats.org/drawingml/2006/table">
            <a:tbl>
              <a:tblPr firstRow="1" bandRow="1">
                <a:tableStyleId>{5940675A-B579-460E-94D1-54222C63F5DA}</a:tableStyleId>
              </a:tblPr>
              <a:tblGrid>
                <a:gridCol w="1507300">
                  <a:extLst>
                    <a:ext uri="{9D8B030D-6E8A-4147-A177-3AD203B41FA5}">
                      <a16:colId xmlns:a16="http://schemas.microsoft.com/office/drawing/2014/main" val="1346378996"/>
                    </a:ext>
                  </a:extLst>
                </a:gridCol>
                <a:gridCol w="1562862">
                  <a:extLst>
                    <a:ext uri="{9D8B030D-6E8A-4147-A177-3AD203B41FA5}">
                      <a16:colId xmlns:a16="http://schemas.microsoft.com/office/drawing/2014/main" val="4033911449"/>
                    </a:ext>
                  </a:extLst>
                </a:gridCol>
              </a:tblGrid>
              <a:tr h="962347">
                <a:tc>
                  <a:txBody>
                    <a:bodyPr/>
                    <a:lstStyle/>
                    <a:p>
                      <a:pPr algn="ctr"/>
                      <a:endParaRPr lang="en-US" sz="2400" b="0">
                        <a:solidFill>
                          <a:srgbClr val="40CDF5"/>
                        </a:solidFill>
                      </a:endParaRPr>
                    </a:p>
                  </a:txBody>
                  <a:tcPr anchor="b">
                    <a:solidFill>
                      <a:schemeClr val="accent1"/>
                    </a:solidFill>
                  </a:tcPr>
                </a:tc>
                <a:tc>
                  <a:txBody>
                    <a:bodyPr/>
                    <a:lstStyle/>
                    <a:p>
                      <a:pPr algn="ctr"/>
                      <a:endParaRPr lang="en-US" sz="2400" b="0">
                        <a:solidFill>
                          <a:srgbClr val="40CDF5"/>
                        </a:solidFill>
                      </a:endParaRPr>
                    </a:p>
                  </a:txBody>
                  <a:tcPr anchor="b">
                    <a:solidFill>
                      <a:schemeClr val="accent1"/>
                    </a:solidFill>
                  </a:tcPr>
                </a:tc>
                <a:extLst>
                  <a:ext uri="{0D108BD9-81ED-4DB2-BD59-A6C34878D82A}">
                    <a16:rowId xmlns:a16="http://schemas.microsoft.com/office/drawing/2014/main" val="2721455304"/>
                  </a:ext>
                </a:extLst>
              </a:tr>
              <a:tr h="370840">
                <a:tc>
                  <a:txBody>
                    <a:bodyPr/>
                    <a:lstStyle/>
                    <a:p>
                      <a:pPr algn="ctr" fontAlgn="b"/>
                      <a:r>
                        <a:rPr lang="en-US" sz="2000" b="0" i="0" u="none" strike="noStrike">
                          <a:solidFill>
                            <a:srgbClr val="000000"/>
                          </a:solidFill>
                          <a:effectLst/>
                          <a:latin typeface="+mn-lt"/>
                        </a:rPr>
                        <a:t>56</a:t>
                      </a:r>
                    </a:p>
                  </a:txBody>
                  <a:tcPr marL="4763" marR="4763" marT="4763" marB="0" anchor="b"/>
                </a:tc>
                <a:tc>
                  <a:txBody>
                    <a:bodyPr/>
                    <a:lstStyle/>
                    <a:p>
                      <a:pPr algn="ctr" fontAlgn="b"/>
                      <a:r>
                        <a:rPr lang="en-US" sz="2000" b="0" i="0" u="none" strike="noStrike">
                          <a:solidFill>
                            <a:srgbClr val="000000"/>
                          </a:solidFill>
                          <a:effectLst/>
                          <a:latin typeface="+mn-lt"/>
                        </a:rPr>
                        <a:t>115</a:t>
                      </a:r>
                    </a:p>
                  </a:txBody>
                  <a:tcPr marL="4763" marR="4763" marT="4763" marB="0" anchor="b"/>
                </a:tc>
                <a:extLst>
                  <a:ext uri="{0D108BD9-81ED-4DB2-BD59-A6C34878D82A}">
                    <a16:rowId xmlns:a16="http://schemas.microsoft.com/office/drawing/2014/main" val="1132297154"/>
                  </a:ext>
                </a:extLst>
              </a:tr>
              <a:tr h="370840">
                <a:tc>
                  <a:txBody>
                    <a:bodyPr/>
                    <a:lstStyle/>
                    <a:p>
                      <a:pPr algn="ctr" fontAlgn="b"/>
                      <a:r>
                        <a:rPr lang="en-US" sz="2000" b="0" i="0" u="none" strike="noStrike">
                          <a:solidFill>
                            <a:srgbClr val="000000"/>
                          </a:solidFill>
                          <a:effectLst/>
                          <a:latin typeface="+mn-lt"/>
                        </a:rPr>
                        <a:t>61</a:t>
                      </a:r>
                    </a:p>
                  </a:txBody>
                  <a:tcPr marL="4763" marR="4763" marT="4763" marB="0" anchor="b"/>
                </a:tc>
                <a:tc>
                  <a:txBody>
                    <a:bodyPr/>
                    <a:lstStyle/>
                    <a:p>
                      <a:pPr algn="ctr" fontAlgn="b"/>
                      <a:r>
                        <a:rPr lang="en-US" sz="2000" b="0" i="0" u="none" strike="noStrike">
                          <a:solidFill>
                            <a:srgbClr val="000000"/>
                          </a:solidFill>
                          <a:effectLst/>
                          <a:latin typeface="+mn-lt"/>
                        </a:rPr>
                        <a:t>126</a:t>
                      </a:r>
                    </a:p>
                  </a:txBody>
                  <a:tcPr marL="4763" marR="4763" marT="4763" marB="0" anchor="b"/>
                </a:tc>
                <a:extLst>
                  <a:ext uri="{0D108BD9-81ED-4DB2-BD59-A6C34878D82A}">
                    <a16:rowId xmlns:a16="http://schemas.microsoft.com/office/drawing/2014/main" val="3889848011"/>
                  </a:ext>
                </a:extLst>
              </a:tr>
              <a:tr h="370840">
                <a:tc>
                  <a:txBody>
                    <a:bodyPr/>
                    <a:lstStyle/>
                    <a:p>
                      <a:pPr algn="ctr" fontAlgn="b"/>
                      <a:r>
                        <a:rPr lang="en-US" sz="2000" b="0" i="0" u="none" strike="noStrike">
                          <a:solidFill>
                            <a:srgbClr val="000000"/>
                          </a:solidFill>
                          <a:effectLst/>
                          <a:latin typeface="+mn-lt"/>
                        </a:rPr>
                        <a:t>67</a:t>
                      </a:r>
                    </a:p>
                  </a:txBody>
                  <a:tcPr marL="4763" marR="4763" marT="4763" marB="0" anchor="b"/>
                </a:tc>
                <a:tc>
                  <a:txBody>
                    <a:bodyPr/>
                    <a:lstStyle/>
                    <a:p>
                      <a:pPr algn="ctr" fontAlgn="b"/>
                      <a:r>
                        <a:rPr lang="en-US" sz="2000" b="0" i="0" u="none" strike="noStrike">
                          <a:solidFill>
                            <a:srgbClr val="000000"/>
                          </a:solidFill>
                          <a:effectLst/>
                          <a:latin typeface="+mn-lt"/>
                        </a:rPr>
                        <a:t>137</a:t>
                      </a:r>
                    </a:p>
                  </a:txBody>
                  <a:tcPr marL="4763" marR="4763" marT="4763" marB="0" anchor="b"/>
                </a:tc>
                <a:extLst>
                  <a:ext uri="{0D108BD9-81ED-4DB2-BD59-A6C34878D82A}">
                    <a16:rowId xmlns:a16="http://schemas.microsoft.com/office/drawing/2014/main" val="1928910409"/>
                  </a:ext>
                </a:extLst>
              </a:tr>
              <a:tr h="370840">
                <a:tc>
                  <a:txBody>
                    <a:bodyPr/>
                    <a:lstStyle/>
                    <a:p>
                      <a:pPr algn="ctr" fontAlgn="b"/>
                      <a:r>
                        <a:rPr lang="en-US" sz="2000" b="0" i="0" u="none" strike="noStrike">
                          <a:solidFill>
                            <a:srgbClr val="000000"/>
                          </a:solidFill>
                          <a:effectLst/>
                          <a:latin typeface="+mn-lt"/>
                        </a:rPr>
                        <a:t>72</a:t>
                      </a:r>
                    </a:p>
                  </a:txBody>
                  <a:tcPr marL="4763" marR="4763" marT="4763" marB="0" anchor="b"/>
                </a:tc>
                <a:tc>
                  <a:txBody>
                    <a:bodyPr/>
                    <a:lstStyle/>
                    <a:p>
                      <a:pPr algn="ctr" fontAlgn="b"/>
                      <a:r>
                        <a:rPr lang="en-US" sz="2000" b="0" i="0" u="none" strike="noStrike">
                          <a:solidFill>
                            <a:srgbClr val="000000"/>
                          </a:solidFill>
                          <a:effectLst/>
                          <a:latin typeface="+mn-lt"/>
                        </a:rPr>
                        <a:t>140</a:t>
                      </a:r>
                    </a:p>
                  </a:txBody>
                  <a:tcPr marL="4763" marR="4763" marT="4763" marB="0" anchor="b"/>
                </a:tc>
                <a:extLst>
                  <a:ext uri="{0D108BD9-81ED-4DB2-BD59-A6C34878D82A}">
                    <a16:rowId xmlns:a16="http://schemas.microsoft.com/office/drawing/2014/main" val="2921977110"/>
                  </a:ext>
                </a:extLst>
              </a:tr>
              <a:tr h="370840">
                <a:tc>
                  <a:txBody>
                    <a:bodyPr/>
                    <a:lstStyle/>
                    <a:p>
                      <a:pPr algn="ctr" fontAlgn="b"/>
                      <a:r>
                        <a:rPr lang="en-US" sz="2000" b="0" i="0" u="none" strike="noStrike">
                          <a:solidFill>
                            <a:srgbClr val="000000"/>
                          </a:solidFill>
                          <a:effectLst/>
                          <a:latin typeface="+mn-lt"/>
                        </a:rPr>
                        <a:t>76</a:t>
                      </a:r>
                    </a:p>
                  </a:txBody>
                  <a:tcPr marL="4763" marR="4763" marT="4763" marB="0" anchor="b"/>
                </a:tc>
                <a:tc>
                  <a:txBody>
                    <a:bodyPr/>
                    <a:lstStyle/>
                    <a:p>
                      <a:pPr algn="ctr" fontAlgn="b"/>
                      <a:r>
                        <a:rPr lang="en-US" sz="2000" b="0" i="0" u="none" strike="noStrike">
                          <a:solidFill>
                            <a:srgbClr val="000000"/>
                          </a:solidFill>
                          <a:effectLst/>
                          <a:latin typeface="+mn-lt"/>
                        </a:rPr>
                        <a:t>152</a:t>
                      </a:r>
                    </a:p>
                  </a:txBody>
                  <a:tcPr marL="4763" marR="4763" marT="4763" marB="0" anchor="b"/>
                </a:tc>
                <a:extLst>
                  <a:ext uri="{0D108BD9-81ED-4DB2-BD59-A6C34878D82A}">
                    <a16:rowId xmlns:a16="http://schemas.microsoft.com/office/drawing/2014/main" val="315773606"/>
                  </a:ext>
                </a:extLst>
              </a:tr>
              <a:tr h="370840">
                <a:tc>
                  <a:txBody>
                    <a:bodyPr/>
                    <a:lstStyle/>
                    <a:p>
                      <a:pPr algn="ctr" fontAlgn="b"/>
                      <a:r>
                        <a:rPr lang="en-US" sz="2000" b="0" i="0" u="none" strike="noStrike">
                          <a:solidFill>
                            <a:srgbClr val="000000"/>
                          </a:solidFill>
                          <a:effectLst/>
                          <a:latin typeface="+mn-lt"/>
                        </a:rPr>
                        <a:t>82</a:t>
                      </a:r>
                    </a:p>
                  </a:txBody>
                  <a:tcPr marL="4763" marR="4763" marT="4763" marB="0" anchor="b"/>
                </a:tc>
                <a:tc>
                  <a:txBody>
                    <a:bodyPr/>
                    <a:lstStyle/>
                    <a:p>
                      <a:pPr algn="ctr" fontAlgn="b"/>
                      <a:r>
                        <a:rPr lang="en-US" sz="2000" b="0" i="0" u="none" strike="noStrike" dirty="0">
                          <a:solidFill>
                            <a:srgbClr val="000000"/>
                          </a:solidFill>
                          <a:effectLst/>
                          <a:latin typeface="+mn-lt"/>
                        </a:rPr>
                        <a:t>156</a:t>
                      </a:r>
                    </a:p>
                  </a:txBody>
                  <a:tcPr marL="4763" marR="4763" marT="4763" marB="0" anchor="b"/>
                </a:tc>
                <a:extLst>
                  <a:ext uri="{0D108BD9-81ED-4DB2-BD59-A6C34878D82A}">
                    <a16:rowId xmlns:a16="http://schemas.microsoft.com/office/drawing/2014/main" val="1295556497"/>
                  </a:ext>
                </a:extLst>
              </a:tr>
            </a:tbl>
          </a:graphicData>
        </a:graphic>
      </p:graphicFrame>
      <p:grpSp>
        <p:nvGrpSpPr>
          <p:cNvPr id="29" name="Cycle Rentals">
            <a:extLst>
              <a:ext uri="{FF2B5EF4-FFF2-40B4-BE49-F238E27FC236}">
                <a16:creationId xmlns:a16="http://schemas.microsoft.com/office/drawing/2014/main" id="{149E037E-846A-46BC-805A-CABACD36CAB4}"/>
              </a:ext>
            </a:extLst>
          </p:cNvPr>
          <p:cNvGrpSpPr/>
          <p:nvPr/>
        </p:nvGrpSpPr>
        <p:grpSpPr>
          <a:xfrm>
            <a:off x="2570114" y="1599196"/>
            <a:ext cx="795985" cy="620237"/>
            <a:chOff x="9568107" y="986071"/>
            <a:chExt cx="795985" cy="620237"/>
          </a:xfrm>
          <a:solidFill>
            <a:schemeClr val="bg1"/>
          </a:solidFill>
        </p:grpSpPr>
        <p:pic>
          <p:nvPicPr>
            <p:cNvPr id="4" name="Graphic 3" descr="Cycling">
              <a:extLst>
                <a:ext uri="{FF2B5EF4-FFF2-40B4-BE49-F238E27FC236}">
                  <a16:creationId xmlns:a16="http://schemas.microsoft.com/office/drawing/2014/main" id="{45B0B5CC-DFFA-4941-ADC6-FAC982AB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3917" y="1046133"/>
              <a:ext cx="560175" cy="560175"/>
            </a:xfrm>
            <a:prstGeom prst="rect">
              <a:avLst/>
            </a:prstGeom>
          </p:spPr>
        </p:pic>
        <p:pic>
          <p:nvPicPr>
            <p:cNvPr id="8" name="Graphic 7" descr="Cycling">
              <a:extLst>
                <a:ext uri="{FF2B5EF4-FFF2-40B4-BE49-F238E27FC236}">
                  <a16:creationId xmlns:a16="http://schemas.microsoft.com/office/drawing/2014/main" id="{455C9C94-0692-4AC0-A6D4-4DD509F06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8107" y="986071"/>
              <a:ext cx="560174" cy="560174"/>
            </a:xfrm>
            <a:prstGeom prst="rect">
              <a:avLst/>
            </a:prstGeom>
          </p:spPr>
        </p:pic>
      </p:grpSp>
      <p:grpSp>
        <p:nvGrpSpPr>
          <p:cNvPr id="28" name="Temperature">
            <a:extLst>
              <a:ext uri="{FF2B5EF4-FFF2-40B4-BE49-F238E27FC236}">
                <a16:creationId xmlns:a16="http://schemas.microsoft.com/office/drawing/2014/main" id="{D4E62425-6173-4AFA-BF3C-35A22B4CF5B4}"/>
              </a:ext>
            </a:extLst>
          </p:cNvPr>
          <p:cNvGrpSpPr/>
          <p:nvPr/>
        </p:nvGrpSpPr>
        <p:grpSpPr>
          <a:xfrm>
            <a:off x="1096124" y="1553844"/>
            <a:ext cx="891809" cy="713133"/>
            <a:chOff x="8638055" y="916201"/>
            <a:chExt cx="891809" cy="713133"/>
          </a:xfrm>
          <a:solidFill>
            <a:schemeClr val="bg1"/>
          </a:solidFill>
        </p:grpSpPr>
        <p:pic>
          <p:nvPicPr>
            <p:cNvPr id="21" name="Graphic 20" descr="Partial sun">
              <a:extLst>
                <a:ext uri="{FF2B5EF4-FFF2-40B4-BE49-F238E27FC236}">
                  <a16:creationId xmlns:a16="http://schemas.microsoft.com/office/drawing/2014/main" id="{388B7073-BDD0-49DC-AEFE-1EE843FD0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9820" y="916201"/>
              <a:ext cx="630044" cy="630044"/>
            </a:xfrm>
            <a:prstGeom prst="rect">
              <a:avLst/>
            </a:prstGeom>
          </p:spPr>
        </p:pic>
        <p:pic>
          <p:nvPicPr>
            <p:cNvPr id="25" name="Graphic 24" descr="Thermometer">
              <a:extLst>
                <a:ext uri="{FF2B5EF4-FFF2-40B4-BE49-F238E27FC236}">
                  <a16:creationId xmlns:a16="http://schemas.microsoft.com/office/drawing/2014/main" id="{0E6211BC-7F48-41FB-8E59-DC11B2442F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8055" y="1105805"/>
              <a:ext cx="523529" cy="523529"/>
            </a:xfrm>
            <a:prstGeom prst="rect">
              <a:avLst/>
            </a:prstGeom>
          </p:spPr>
        </p:pic>
      </p:grpSp>
      <p:graphicFrame>
        <p:nvGraphicFramePr>
          <p:cNvPr id="32" name="Training Chart">
            <a:extLst>
              <a:ext uri="{FF2B5EF4-FFF2-40B4-BE49-F238E27FC236}">
                <a16:creationId xmlns:a16="http://schemas.microsoft.com/office/drawing/2014/main" id="{9002CF04-C71A-4603-BA23-C64EC3E60ECA}"/>
              </a:ext>
            </a:extLst>
          </p:cNvPr>
          <p:cNvGraphicFramePr/>
          <p:nvPr/>
        </p:nvGraphicFramePr>
        <p:xfrm>
          <a:off x="5869753" y="1553844"/>
          <a:ext cx="5267451" cy="446910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7" name="Validation Data">
            <a:extLst>
              <a:ext uri="{FF2B5EF4-FFF2-40B4-BE49-F238E27FC236}">
                <a16:creationId xmlns:a16="http://schemas.microsoft.com/office/drawing/2014/main" id="{B6659336-79CF-4327-944D-3719541C20FF}"/>
              </a:ext>
            </a:extLst>
          </p:cNvPr>
          <p:cNvGraphicFramePr>
            <a:graphicFrameLocks noGrp="1"/>
          </p:cNvGraphicFramePr>
          <p:nvPr/>
        </p:nvGraphicFramePr>
        <p:xfrm>
          <a:off x="775708" y="4741231"/>
          <a:ext cx="3070162" cy="1854200"/>
        </p:xfrm>
        <a:graphic>
          <a:graphicData uri="http://schemas.openxmlformats.org/drawingml/2006/table">
            <a:tbl>
              <a:tblPr firstRow="1" bandRow="1">
                <a:tableStyleId>{5940675A-B579-460E-94D1-54222C63F5DA}</a:tableStyleId>
              </a:tblPr>
              <a:tblGrid>
                <a:gridCol w="1507300">
                  <a:extLst>
                    <a:ext uri="{9D8B030D-6E8A-4147-A177-3AD203B41FA5}">
                      <a16:colId xmlns:a16="http://schemas.microsoft.com/office/drawing/2014/main" val="1346378996"/>
                    </a:ext>
                  </a:extLst>
                </a:gridCol>
                <a:gridCol w="1562862">
                  <a:extLst>
                    <a:ext uri="{9D8B030D-6E8A-4147-A177-3AD203B41FA5}">
                      <a16:colId xmlns:a16="http://schemas.microsoft.com/office/drawing/2014/main" val="4033911449"/>
                    </a:ext>
                  </a:extLst>
                </a:gridCol>
              </a:tblGrid>
              <a:tr h="370840">
                <a:tc>
                  <a:txBody>
                    <a:bodyPr/>
                    <a:lstStyle/>
                    <a:p>
                      <a:pPr algn="ctr" rtl="0" fontAlgn="b"/>
                      <a:r>
                        <a:rPr lang="en-US" sz="2000" b="0" i="0" u="none" strike="noStrike">
                          <a:solidFill>
                            <a:srgbClr val="000000"/>
                          </a:solidFill>
                          <a:effectLst/>
                          <a:latin typeface="Segoe UI" panose="020B0502040204020203" pitchFamily="34" charset="0"/>
                        </a:rPr>
                        <a:t>54</a:t>
                      </a:r>
                    </a:p>
                  </a:txBody>
                  <a:tcPr marL="4763" marR="4763" marT="4763" marB="0" anchor="b"/>
                </a:tc>
                <a:tc>
                  <a:txBody>
                    <a:bodyPr/>
                    <a:lstStyle/>
                    <a:p>
                      <a:pPr algn="ctr" fontAlgn="b"/>
                      <a:r>
                        <a:rPr lang="en-US" sz="2000" b="0" i="0" u="none" strike="noStrike">
                          <a:solidFill>
                            <a:srgbClr val="000000"/>
                          </a:solidFill>
                          <a:effectLst/>
                          <a:latin typeface="+mn-lt"/>
                        </a:rPr>
                        <a:t>114</a:t>
                      </a:r>
                    </a:p>
                  </a:txBody>
                  <a:tcPr marL="4763" marR="4763" marT="4763" marB="0" anchor="b"/>
                </a:tc>
                <a:extLst>
                  <a:ext uri="{0D108BD9-81ED-4DB2-BD59-A6C34878D82A}">
                    <a16:rowId xmlns:a16="http://schemas.microsoft.com/office/drawing/2014/main" val="1132297154"/>
                  </a:ext>
                </a:extLst>
              </a:tr>
              <a:tr h="370840">
                <a:tc>
                  <a:txBody>
                    <a:bodyPr/>
                    <a:lstStyle/>
                    <a:p>
                      <a:pPr algn="ctr" rtl="0" fontAlgn="b"/>
                      <a:r>
                        <a:rPr lang="en-US" sz="2000" b="0" i="0" u="none" strike="noStrike">
                          <a:solidFill>
                            <a:srgbClr val="000000"/>
                          </a:solidFill>
                          <a:effectLst/>
                          <a:latin typeface="Segoe UI" panose="020B0502040204020203" pitchFamily="34" charset="0"/>
                        </a:rPr>
                        <a:t>62</a:t>
                      </a:r>
                    </a:p>
                  </a:txBody>
                  <a:tcPr marL="4763" marR="4763" marT="4763" marB="0" anchor="b"/>
                </a:tc>
                <a:tc>
                  <a:txBody>
                    <a:bodyPr/>
                    <a:lstStyle/>
                    <a:p>
                      <a:pPr algn="ctr" fontAlgn="b"/>
                      <a:r>
                        <a:rPr lang="en-US" sz="2000" b="0" i="0" u="none" strike="noStrike">
                          <a:solidFill>
                            <a:srgbClr val="000000"/>
                          </a:solidFill>
                          <a:effectLst/>
                          <a:latin typeface="+mn-lt"/>
                        </a:rPr>
                        <a:t>129</a:t>
                      </a:r>
                    </a:p>
                  </a:txBody>
                  <a:tcPr marL="4763" marR="4763" marT="4763" marB="0" anchor="b"/>
                </a:tc>
                <a:extLst>
                  <a:ext uri="{0D108BD9-81ED-4DB2-BD59-A6C34878D82A}">
                    <a16:rowId xmlns:a16="http://schemas.microsoft.com/office/drawing/2014/main" val="3889848011"/>
                  </a:ext>
                </a:extLst>
              </a:tr>
              <a:tr h="370840">
                <a:tc>
                  <a:txBody>
                    <a:bodyPr/>
                    <a:lstStyle/>
                    <a:p>
                      <a:pPr algn="ctr" rtl="0" fontAlgn="b"/>
                      <a:r>
                        <a:rPr lang="en-US" sz="2000" b="0" i="0" u="none" strike="noStrike">
                          <a:solidFill>
                            <a:srgbClr val="000000"/>
                          </a:solidFill>
                          <a:effectLst/>
                          <a:latin typeface="Segoe UI" panose="020B0502040204020203" pitchFamily="34" charset="0"/>
                        </a:rPr>
                        <a:t>68</a:t>
                      </a:r>
                    </a:p>
                  </a:txBody>
                  <a:tcPr marL="4763" marR="4763" marT="4763" marB="0" anchor="b"/>
                </a:tc>
                <a:tc>
                  <a:txBody>
                    <a:bodyPr/>
                    <a:lstStyle/>
                    <a:p>
                      <a:pPr algn="ctr" fontAlgn="b"/>
                      <a:r>
                        <a:rPr lang="en-US" sz="2000" b="0" i="0" u="none" strike="noStrike">
                          <a:solidFill>
                            <a:srgbClr val="000000"/>
                          </a:solidFill>
                          <a:effectLst/>
                          <a:latin typeface="+mn-lt"/>
                        </a:rPr>
                        <a:t>130</a:t>
                      </a:r>
                    </a:p>
                  </a:txBody>
                  <a:tcPr marL="4763" marR="4763" marT="4763" marB="0" anchor="b"/>
                </a:tc>
                <a:extLst>
                  <a:ext uri="{0D108BD9-81ED-4DB2-BD59-A6C34878D82A}">
                    <a16:rowId xmlns:a16="http://schemas.microsoft.com/office/drawing/2014/main" val="1928910409"/>
                  </a:ext>
                </a:extLst>
              </a:tr>
              <a:tr h="370840">
                <a:tc>
                  <a:txBody>
                    <a:bodyPr/>
                    <a:lstStyle/>
                    <a:p>
                      <a:pPr algn="ctr" rtl="0" fontAlgn="b"/>
                      <a:r>
                        <a:rPr lang="en-US" sz="2000" b="0" i="0" u="none" strike="noStrike">
                          <a:solidFill>
                            <a:srgbClr val="000000"/>
                          </a:solidFill>
                          <a:effectLst/>
                          <a:latin typeface="Segoe UI" panose="020B0502040204020203" pitchFamily="34" charset="0"/>
                        </a:rPr>
                        <a:t>74</a:t>
                      </a:r>
                    </a:p>
                  </a:txBody>
                  <a:tcPr marL="4763" marR="4763" marT="4763" marB="0" anchor="b"/>
                </a:tc>
                <a:tc>
                  <a:txBody>
                    <a:bodyPr/>
                    <a:lstStyle/>
                    <a:p>
                      <a:pPr algn="ctr" fontAlgn="b"/>
                      <a:r>
                        <a:rPr lang="en-US" sz="2000" b="0" i="0" u="none" strike="noStrike">
                          <a:solidFill>
                            <a:srgbClr val="000000"/>
                          </a:solidFill>
                          <a:effectLst/>
                          <a:latin typeface="+mn-lt"/>
                        </a:rPr>
                        <a:t>152</a:t>
                      </a:r>
                    </a:p>
                  </a:txBody>
                  <a:tcPr marL="4763" marR="4763" marT="4763" marB="0" anchor="b"/>
                </a:tc>
                <a:extLst>
                  <a:ext uri="{0D108BD9-81ED-4DB2-BD59-A6C34878D82A}">
                    <a16:rowId xmlns:a16="http://schemas.microsoft.com/office/drawing/2014/main" val="2921977110"/>
                  </a:ext>
                </a:extLst>
              </a:tr>
              <a:tr h="370840">
                <a:tc>
                  <a:txBody>
                    <a:bodyPr/>
                    <a:lstStyle/>
                    <a:p>
                      <a:pPr algn="ctr" rtl="0" fontAlgn="b"/>
                      <a:r>
                        <a:rPr lang="en-US" sz="2000" b="0" i="0" u="none" strike="noStrike">
                          <a:solidFill>
                            <a:srgbClr val="000000"/>
                          </a:solidFill>
                          <a:effectLst/>
                          <a:latin typeface="Segoe UI" panose="020B0502040204020203" pitchFamily="34" charset="0"/>
                        </a:rPr>
                        <a:t>80</a:t>
                      </a:r>
                    </a:p>
                  </a:txBody>
                  <a:tcPr marL="4763" marR="4763" marT="4763" marB="0" anchor="b"/>
                </a:tc>
                <a:tc>
                  <a:txBody>
                    <a:bodyPr/>
                    <a:lstStyle/>
                    <a:p>
                      <a:pPr algn="ctr" fontAlgn="b"/>
                      <a:r>
                        <a:rPr lang="en-US" sz="2000" b="0" i="0" u="none" strike="noStrike">
                          <a:solidFill>
                            <a:srgbClr val="000000"/>
                          </a:solidFill>
                          <a:effectLst/>
                          <a:latin typeface="+mn-lt"/>
                        </a:rPr>
                        <a:t>154</a:t>
                      </a:r>
                    </a:p>
                  </a:txBody>
                  <a:tcPr marL="4763" marR="4763" marT="4763" marB="0" anchor="b"/>
                </a:tc>
                <a:extLst>
                  <a:ext uri="{0D108BD9-81ED-4DB2-BD59-A6C34878D82A}">
                    <a16:rowId xmlns:a16="http://schemas.microsoft.com/office/drawing/2014/main" val="315773606"/>
                  </a:ext>
                </a:extLst>
              </a:tr>
            </a:tbl>
          </a:graphicData>
        </a:graphic>
      </p:graphicFrame>
      <p:sp>
        <p:nvSpPr>
          <p:cNvPr id="38" name="Training">
            <a:extLst>
              <a:ext uri="{FF2B5EF4-FFF2-40B4-BE49-F238E27FC236}">
                <a16:creationId xmlns:a16="http://schemas.microsoft.com/office/drawing/2014/main" id="{A4541DDE-404F-495F-9CEE-51F260174A02}"/>
              </a:ext>
            </a:extLst>
          </p:cNvPr>
          <p:cNvSpPr txBox="1"/>
          <p:nvPr/>
        </p:nvSpPr>
        <p:spPr>
          <a:xfrm rot="16200000">
            <a:off x="87411" y="3275111"/>
            <a:ext cx="89941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Training</a:t>
            </a:r>
          </a:p>
        </p:txBody>
      </p:sp>
      <p:sp>
        <p:nvSpPr>
          <p:cNvPr id="39" name="Validation">
            <a:extLst>
              <a:ext uri="{FF2B5EF4-FFF2-40B4-BE49-F238E27FC236}">
                <a16:creationId xmlns:a16="http://schemas.microsoft.com/office/drawing/2014/main" id="{E4A4CFA2-43A9-4448-958F-8CE0E2D106BD}"/>
              </a:ext>
            </a:extLst>
          </p:cNvPr>
          <p:cNvSpPr txBox="1"/>
          <p:nvPr/>
        </p:nvSpPr>
        <p:spPr>
          <a:xfrm rot="16200000">
            <a:off x="-23549" y="5619856"/>
            <a:ext cx="112133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Validation</a:t>
            </a:r>
          </a:p>
        </p:txBody>
      </p:sp>
      <p:graphicFrame>
        <p:nvGraphicFramePr>
          <p:cNvPr id="40" name="Predictions">
            <a:extLst>
              <a:ext uri="{FF2B5EF4-FFF2-40B4-BE49-F238E27FC236}">
                <a16:creationId xmlns:a16="http://schemas.microsoft.com/office/drawing/2014/main" id="{80252197-84DE-4A11-A021-EA92D09D534E}"/>
              </a:ext>
            </a:extLst>
          </p:cNvPr>
          <p:cNvGraphicFramePr>
            <a:graphicFrameLocks noGrp="1"/>
          </p:cNvGraphicFramePr>
          <p:nvPr/>
        </p:nvGraphicFramePr>
        <p:xfrm>
          <a:off x="3898914" y="3900202"/>
          <a:ext cx="1562862" cy="2816547"/>
        </p:xfrm>
        <a:graphic>
          <a:graphicData uri="http://schemas.openxmlformats.org/drawingml/2006/table">
            <a:tbl>
              <a:tblPr firstRow="1" bandRow="1">
                <a:tableStyleId>{5940675A-B579-460E-94D1-54222C63F5DA}</a:tableStyleId>
              </a:tblPr>
              <a:tblGrid>
                <a:gridCol w="1562862">
                  <a:extLst>
                    <a:ext uri="{9D8B030D-6E8A-4147-A177-3AD203B41FA5}">
                      <a16:colId xmlns:a16="http://schemas.microsoft.com/office/drawing/2014/main" val="4033911449"/>
                    </a:ext>
                  </a:extLst>
                </a:gridCol>
              </a:tblGrid>
              <a:tr h="962347">
                <a:tc>
                  <a:txBody>
                    <a:bodyPr/>
                    <a:lstStyle/>
                    <a:p>
                      <a:pPr algn="ctr"/>
                      <a:r>
                        <a:rPr lang="cy-GB" sz="2400" b="0">
                          <a:solidFill>
                            <a:srgbClr val="40CDF5"/>
                          </a:solidFill>
                        </a:rPr>
                        <a:t>ŷ</a:t>
                      </a:r>
                      <a:endParaRPr lang="en-US" sz="2400" b="0">
                        <a:solidFill>
                          <a:srgbClr val="40CDF5"/>
                        </a:solidFill>
                      </a:endParaRPr>
                    </a:p>
                  </a:txBody>
                  <a:tcPr anchor="b">
                    <a:solidFill>
                      <a:schemeClr val="accent1"/>
                    </a:solidFill>
                  </a:tcPr>
                </a:tc>
                <a:extLst>
                  <a:ext uri="{0D108BD9-81ED-4DB2-BD59-A6C34878D82A}">
                    <a16:rowId xmlns:a16="http://schemas.microsoft.com/office/drawing/2014/main" val="2721455304"/>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116</a:t>
                      </a:r>
                    </a:p>
                  </a:txBody>
                  <a:tcPr marL="4763" marR="4763" marT="4763" marB="0" anchor="b"/>
                </a:tc>
                <a:extLst>
                  <a:ext uri="{0D108BD9-81ED-4DB2-BD59-A6C34878D82A}">
                    <a16:rowId xmlns:a16="http://schemas.microsoft.com/office/drawing/2014/main" val="1132297154"/>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128</a:t>
                      </a:r>
                    </a:p>
                  </a:txBody>
                  <a:tcPr marL="4763" marR="4763" marT="4763" marB="0" anchor="b"/>
                </a:tc>
                <a:extLst>
                  <a:ext uri="{0D108BD9-81ED-4DB2-BD59-A6C34878D82A}">
                    <a16:rowId xmlns:a16="http://schemas.microsoft.com/office/drawing/2014/main" val="3889848011"/>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137</a:t>
                      </a:r>
                    </a:p>
                  </a:txBody>
                  <a:tcPr marL="4763" marR="4763" marT="4763" marB="0" anchor="b"/>
                </a:tc>
                <a:extLst>
                  <a:ext uri="{0D108BD9-81ED-4DB2-BD59-A6C34878D82A}">
                    <a16:rowId xmlns:a16="http://schemas.microsoft.com/office/drawing/2014/main" val="1928910409"/>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146</a:t>
                      </a:r>
                    </a:p>
                  </a:txBody>
                  <a:tcPr marL="4763" marR="4763" marT="4763" marB="0" anchor="b"/>
                </a:tc>
                <a:extLst>
                  <a:ext uri="{0D108BD9-81ED-4DB2-BD59-A6C34878D82A}">
                    <a16:rowId xmlns:a16="http://schemas.microsoft.com/office/drawing/2014/main" val="2921977110"/>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155</a:t>
                      </a:r>
                    </a:p>
                  </a:txBody>
                  <a:tcPr marL="4763" marR="4763" marT="4763" marB="0" anchor="b"/>
                </a:tc>
                <a:extLst>
                  <a:ext uri="{0D108BD9-81ED-4DB2-BD59-A6C34878D82A}">
                    <a16:rowId xmlns:a16="http://schemas.microsoft.com/office/drawing/2014/main" val="315773606"/>
                  </a:ext>
                </a:extLst>
              </a:tr>
            </a:tbl>
          </a:graphicData>
        </a:graphic>
      </p:graphicFrame>
      <p:sp>
        <p:nvSpPr>
          <p:cNvPr id="41" name="f(x)">
            <a:extLst>
              <a:ext uri="{FF2B5EF4-FFF2-40B4-BE49-F238E27FC236}">
                <a16:creationId xmlns:a16="http://schemas.microsoft.com/office/drawing/2014/main" id="{C1EF4717-75DE-44A8-856F-14B100A12B0F}"/>
              </a:ext>
            </a:extLst>
          </p:cNvPr>
          <p:cNvSpPr txBox="1"/>
          <p:nvPr/>
        </p:nvSpPr>
        <p:spPr>
          <a:xfrm>
            <a:off x="4347732" y="3921354"/>
            <a:ext cx="581891" cy="553998"/>
          </a:xfrm>
          <a:prstGeom prst="rect">
            <a:avLst/>
          </a:prstGeom>
          <a:noFill/>
        </p:spPr>
        <p:txBody>
          <a:bodyPr wrap="none" lIns="0" tIns="0" rIns="0" bIns="0" rtlCol="0">
            <a:spAutoFit/>
          </a:bodyPr>
          <a:lstStyle/>
          <a:p>
            <a:pPr algn="l"/>
            <a:r>
              <a:rPr lang="en-US" sz="3600" i="1">
                <a:solidFill>
                  <a:schemeClr val="bg1"/>
                </a:solidFill>
                <a:latin typeface="Calibri Light" panose="020F0302020204030204" pitchFamily="34" charset="0"/>
                <a:cs typeface="Calibri Light" panose="020F0302020204030204" pitchFamily="34" charset="0"/>
              </a:rPr>
              <a:t>f</a:t>
            </a:r>
            <a:r>
              <a:rPr lang="en-US" sz="3600">
                <a:solidFill>
                  <a:schemeClr val="bg1"/>
                </a:solidFill>
              </a:rPr>
              <a:t>(</a:t>
            </a:r>
            <a:r>
              <a:rPr lang="en-US" sz="2800">
                <a:solidFill>
                  <a:schemeClr val="bg1"/>
                </a:solidFill>
              </a:rPr>
              <a:t>x</a:t>
            </a:r>
            <a:r>
              <a:rPr lang="en-US" sz="3600">
                <a:solidFill>
                  <a:schemeClr val="bg1"/>
                </a:solidFill>
              </a:rPr>
              <a:t>)</a:t>
            </a:r>
          </a:p>
        </p:txBody>
      </p:sp>
      <p:graphicFrame>
        <p:nvGraphicFramePr>
          <p:cNvPr id="54" name="Validation Chart">
            <a:extLst>
              <a:ext uri="{FF2B5EF4-FFF2-40B4-BE49-F238E27FC236}">
                <a16:creationId xmlns:a16="http://schemas.microsoft.com/office/drawing/2014/main" id="{91A35F7D-ED40-4001-BC7C-0D59FF161BAC}"/>
              </a:ext>
            </a:extLst>
          </p:cNvPr>
          <p:cNvGraphicFramePr/>
          <p:nvPr/>
        </p:nvGraphicFramePr>
        <p:xfrm>
          <a:off x="5869753" y="1553844"/>
          <a:ext cx="5285083" cy="4469106"/>
        </p:xfrm>
        <a:graphic>
          <a:graphicData uri="http://schemas.openxmlformats.org/drawingml/2006/chart">
            <c:chart xmlns:c="http://schemas.openxmlformats.org/drawingml/2006/chart" xmlns:r="http://schemas.openxmlformats.org/officeDocument/2006/relationships" r:id="rId12"/>
          </a:graphicData>
        </a:graphic>
      </p:graphicFrame>
      <p:cxnSp>
        <p:nvCxnSpPr>
          <p:cNvPr id="34" name="Regression Line">
            <a:extLst>
              <a:ext uri="{FF2B5EF4-FFF2-40B4-BE49-F238E27FC236}">
                <a16:creationId xmlns:a16="http://schemas.microsoft.com/office/drawing/2014/main" id="{063D58BB-23F4-4027-9E30-E367E567BEE4}"/>
              </a:ext>
            </a:extLst>
          </p:cNvPr>
          <p:cNvCxnSpPr>
            <a:cxnSpLocks/>
          </p:cNvCxnSpPr>
          <p:nvPr/>
        </p:nvCxnSpPr>
        <p:spPr>
          <a:xfrm flipV="1">
            <a:off x="6661265" y="1659259"/>
            <a:ext cx="4185794" cy="3036031"/>
          </a:xfrm>
          <a:prstGeom prst="line">
            <a:avLst/>
          </a:prstGeom>
          <a:ln w="57150">
            <a:solidFill>
              <a:srgbClr val="40CDF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Intercept">
            <a:extLst>
              <a:ext uri="{FF2B5EF4-FFF2-40B4-BE49-F238E27FC236}">
                <a16:creationId xmlns:a16="http://schemas.microsoft.com/office/drawing/2014/main" id="{01515CDF-BE80-40BC-A570-D27D9D102C6F}"/>
              </a:ext>
            </a:extLst>
          </p:cNvPr>
          <p:cNvSpPr txBox="1"/>
          <p:nvPr/>
        </p:nvSpPr>
        <p:spPr>
          <a:xfrm>
            <a:off x="6680464" y="4237451"/>
            <a:ext cx="456738" cy="432792"/>
          </a:xfrm>
          <a:prstGeom prst="ellipse">
            <a:avLst/>
          </a:prstGeom>
          <a:solidFill>
            <a:schemeClr val="bg1"/>
          </a:solidFill>
          <a:ln w="38100">
            <a:solidFill>
              <a:srgbClr val="40CDF5"/>
            </a:solidFill>
          </a:ln>
        </p:spPr>
        <p:txBody>
          <a:bodyPr wrap="square" lIns="0" tIns="0" rIns="0" bIns="0" rtlCol="0">
            <a:spAutoFit/>
          </a:bodyPr>
          <a:lstStyle/>
          <a:p>
            <a:pPr algn="ctr"/>
            <a:r>
              <a:rPr lang="en-US" sz="2000">
                <a:solidFill>
                  <a:schemeClr val="accent1"/>
                </a:solidFill>
              </a:rPr>
              <a:t>35</a:t>
            </a:r>
          </a:p>
        </p:txBody>
      </p:sp>
      <p:sp>
        <p:nvSpPr>
          <p:cNvPr id="52" name="regression function">
            <a:extLst>
              <a:ext uri="{FF2B5EF4-FFF2-40B4-BE49-F238E27FC236}">
                <a16:creationId xmlns:a16="http://schemas.microsoft.com/office/drawing/2014/main" id="{D838691E-16C2-4746-9C29-B3E19AC443F4}"/>
              </a:ext>
            </a:extLst>
          </p:cNvPr>
          <p:cNvSpPr txBox="1"/>
          <p:nvPr/>
        </p:nvSpPr>
        <p:spPr>
          <a:xfrm>
            <a:off x="7593268" y="4368049"/>
            <a:ext cx="2768387" cy="553998"/>
          </a:xfrm>
          <a:prstGeom prst="rect">
            <a:avLst/>
          </a:prstGeom>
          <a:noFill/>
        </p:spPr>
        <p:txBody>
          <a:bodyPr wrap="none" lIns="0" tIns="0" rIns="0" bIns="0" rtlCol="0">
            <a:spAutoFit/>
          </a:bodyPr>
          <a:lstStyle/>
          <a:p>
            <a:pPr algn="l"/>
            <a:r>
              <a:rPr lang="en-US" sz="3600" i="1">
                <a:gradFill>
                  <a:gsLst>
                    <a:gs pos="2917">
                      <a:schemeClr val="tx1"/>
                    </a:gs>
                    <a:gs pos="30000">
                      <a:schemeClr val="tx1"/>
                    </a:gs>
                  </a:gsLst>
                  <a:lin ang="5400000" scaled="0"/>
                </a:gradFill>
                <a:latin typeface="Calibri Light" panose="020F0302020204030204" pitchFamily="34" charset="0"/>
                <a:cs typeface="Calibri Light" panose="020F0302020204030204" pitchFamily="34" charset="0"/>
              </a:rPr>
              <a:t>f</a:t>
            </a:r>
            <a:r>
              <a:rPr lang="en-US" sz="3600">
                <a:gradFill>
                  <a:gsLst>
                    <a:gs pos="2917">
                      <a:schemeClr val="tx1"/>
                    </a:gs>
                    <a:gs pos="30000">
                      <a:schemeClr val="tx1"/>
                    </a:gs>
                  </a:gsLst>
                  <a:lin ang="5400000" scaled="0"/>
                </a:gradFill>
              </a:rPr>
              <a:t>(</a:t>
            </a:r>
            <a:r>
              <a:rPr lang="en-US" sz="2800" i="1">
                <a:gradFill>
                  <a:gsLst>
                    <a:gs pos="2917">
                      <a:schemeClr val="tx1"/>
                    </a:gs>
                    <a:gs pos="30000">
                      <a:schemeClr val="tx1"/>
                    </a:gs>
                  </a:gsLst>
                  <a:lin ang="5400000" scaled="0"/>
                </a:gradFill>
              </a:rPr>
              <a:t>x</a:t>
            </a:r>
            <a:r>
              <a:rPr lang="en-US" sz="3600">
                <a:gradFill>
                  <a:gsLst>
                    <a:gs pos="2917">
                      <a:schemeClr val="tx1"/>
                    </a:gs>
                    <a:gs pos="30000">
                      <a:schemeClr val="tx1"/>
                    </a:gs>
                  </a:gsLst>
                  <a:lin ang="5400000" scaled="0"/>
                </a:gradFill>
              </a:rPr>
              <a:t>)=35 + 1.5</a:t>
            </a:r>
            <a:r>
              <a:rPr lang="en-US" sz="3600" i="1">
                <a:gradFill>
                  <a:gsLst>
                    <a:gs pos="2917">
                      <a:schemeClr val="tx1"/>
                    </a:gs>
                    <a:gs pos="30000">
                      <a:schemeClr val="tx1"/>
                    </a:gs>
                  </a:gsLst>
                  <a:lin ang="5400000" scaled="0"/>
                </a:gradFill>
              </a:rPr>
              <a:t>x</a:t>
            </a:r>
          </a:p>
        </p:txBody>
      </p:sp>
      <p:grpSp>
        <p:nvGrpSpPr>
          <p:cNvPr id="62" name="Slope">
            <a:extLst>
              <a:ext uri="{FF2B5EF4-FFF2-40B4-BE49-F238E27FC236}">
                <a16:creationId xmlns:a16="http://schemas.microsoft.com/office/drawing/2014/main" id="{4E3D4CC0-E0BD-4E76-AADA-9E02CE3B1580}"/>
              </a:ext>
            </a:extLst>
          </p:cNvPr>
          <p:cNvGrpSpPr/>
          <p:nvPr/>
        </p:nvGrpSpPr>
        <p:grpSpPr>
          <a:xfrm>
            <a:off x="7635597" y="3632983"/>
            <a:ext cx="981644" cy="736102"/>
            <a:chOff x="7635597" y="3632983"/>
            <a:chExt cx="981644" cy="736102"/>
          </a:xfrm>
        </p:grpSpPr>
        <p:cxnSp>
          <p:nvCxnSpPr>
            <p:cNvPr id="46" name="Straight Arrow Connector 45">
              <a:extLst>
                <a:ext uri="{FF2B5EF4-FFF2-40B4-BE49-F238E27FC236}">
                  <a16:creationId xmlns:a16="http://schemas.microsoft.com/office/drawing/2014/main" id="{6ECD7F56-EBC3-4E74-BBC0-8FC9AD3EEA94}"/>
                </a:ext>
              </a:extLst>
            </p:cNvPr>
            <p:cNvCxnSpPr>
              <a:cxnSpLocks/>
            </p:cNvCxnSpPr>
            <p:nvPr/>
          </p:nvCxnSpPr>
          <p:spPr>
            <a:xfrm flipV="1">
              <a:off x="8174990" y="3632983"/>
              <a:ext cx="0" cy="440076"/>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F474315-DE62-477C-AB85-B81A5352C962}"/>
                </a:ext>
              </a:extLst>
            </p:cNvPr>
            <p:cNvSpPr txBox="1"/>
            <p:nvPr/>
          </p:nvSpPr>
          <p:spPr>
            <a:xfrm>
              <a:off x="7664938" y="4061308"/>
              <a:ext cx="456738" cy="307777"/>
            </a:xfrm>
            <a:prstGeom prst="rect">
              <a:avLst/>
            </a:prstGeom>
            <a:noFill/>
            <a:ln w="38100">
              <a:noFill/>
            </a:ln>
          </p:spPr>
          <p:txBody>
            <a:bodyPr wrap="square" lIns="0" tIns="0" rIns="0" bIns="0" rtlCol="0">
              <a:spAutoFit/>
            </a:bodyPr>
            <a:lstStyle/>
            <a:p>
              <a:pPr algn="ctr"/>
              <a:r>
                <a:rPr lang="en-US" sz="2000">
                  <a:solidFill>
                    <a:schemeClr val="accent1"/>
                  </a:solidFill>
                </a:rPr>
                <a:t>1</a:t>
              </a:r>
            </a:p>
          </p:txBody>
        </p:sp>
        <p:sp>
          <p:nvSpPr>
            <p:cNvPr id="51" name="TextBox 50">
              <a:extLst>
                <a:ext uri="{FF2B5EF4-FFF2-40B4-BE49-F238E27FC236}">
                  <a16:creationId xmlns:a16="http://schemas.microsoft.com/office/drawing/2014/main" id="{BECC4749-ED45-40E4-B586-A7B27053D21B}"/>
                </a:ext>
              </a:extLst>
            </p:cNvPr>
            <p:cNvSpPr txBox="1"/>
            <p:nvPr/>
          </p:nvSpPr>
          <p:spPr>
            <a:xfrm>
              <a:off x="8160503" y="3795904"/>
              <a:ext cx="456738" cy="307777"/>
            </a:xfrm>
            <a:prstGeom prst="rect">
              <a:avLst/>
            </a:prstGeom>
            <a:noFill/>
            <a:ln w="38100">
              <a:noFill/>
            </a:ln>
          </p:spPr>
          <p:txBody>
            <a:bodyPr wrap="square" lIns="0" tIns="0" rIns="0" bIns="0" rtlCol="0">
              <a:spAutoFit/>
            </a:bodyPr>
            <a:lstStyle/>
            <a:p>
              <a:pPr algn="ctr"/>
              <a:r>
                <a:rPr lang="en-US" sz="2000">
                  <a:solidFill>
                    <a:schemeClr val="accent1"/>
                  </a:solidFill>
                </a:rPr>
                <a:t>1.5</a:t>
              </a:r>
            </a:p>
          </p:txBody>
        </p:sp>
        <p:cxnSp>
          <p:nvCxnSpPr>
            <p:cNvPr id="45" name="Straight Arrow Connector 44">
              <a:extLst>
                <a:ext uri="{FF2B5EF4-FFF2-40B4-BE49-F238E27FC236}">
                  <a16:creationId xmlns:a16="http://schemas.microsoft.com/office/drawing/2014/main" id="{3162E8A8-1950-4244-99B6-4B1BA5D97D34}"/>
                </a:ext>
              </a:extLst>
            </p:cNvPr>
            <p:cNvCxnSpPr>
              <a:cxnSpLocks/>
            </p:cNvCxnSpPr>
            <p:nvPr/>
          </p:nvCxnSpPr>
          <p:spPr>
            <a:xfrm>
              <a:off x="7635597" y="4042881"/>
              <a:ext cx="515421" cy="0"/>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Error">
            <a:extLst>
              <a:ext uri="{FF2B5EF4-FFF2-40B4-BE49-F238E27FC236}">
                <a16:creationId xmlns:a16="http://schemas.microsoft.com/office/drawing/2014/main" id="{9579818A-323F-4AA3-9EE0-873370630D59}"/>
              </a:ext>
            </a:extLst>
          </p:cNvPr>
          <p:cNvGrpSpPr/>
          <p:nvPr/>
        </p:nvGrpSpPr>
        <p:grpSpPr>
          <a:xfrm>
            <a:off x="9098704" y="2154908"/>
            <a:ext cx="1100904" cy="860739"/>
            <a:chOff x="8468279" y="2217232"/>
            <a:chExt cx="1100904" cy="860739"/>
          </a:xfrm>
        </p:grpSpPr>
        <p:cxnSp>
          <p:nvCxnSpPr>
            <p:cNvPr id="56" name="Straight Arrow Connector 55">
              <a:extLst>
                <a:ext uri="{FF2B5EF4-FFF2-40B4-BE49-F238E27FC236}">
                  <a16:creationId xmlns:a16="http://schemas.microsoft.com/office/drawing/2014/main" id="{27FA8F83-6A2B-4B4D-A80A-14EC819C6841}"/>
                </a:ext>
              </a:extLst>
            </p:cNvPr>
            <p:cNvCxnSpPr>
              <a:cxnSpLocks/>
            </p:cNvCxnSpPr>
            <p:nvPr/>
          </p:nvCxnSpPr>
          <p:spPr>
            <a:xfrm>
              <a:off x="8991160" y="2607502"/>
              <a:ext cx="104836" cy="15142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31F3B0-AC5F-4177-AE45-75BF12990EE4}"/>
                </a:ext>
              </a:extLst>
            </p:cNvPr>
            <p:cNvCxnSpPr>
              <a:cxnSpLocks/>
            </p:cNvCxnSpPr>
            <p:nvPr/>
          </p:nvCxnSpPr>
          <p:spPr>
            <a:xfrm>
              <a:off x="9032902" y="2354944"/>
              <a:ext cx="121337" cy="151429"/>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27D83F-7C2B-4C5C-AB81-DF033F8A6CF8}"/>
                </a:ext>
              </a:extLst>
            </p:cNvPr>
            <p:cNvCxnSpPr>
              <a:cxnSpLocks/>
            </p:cNvCxnSpPr>
            <p:nvPr/>
          </p:nvCxnSpPr>
          <p:spPr>
            <a:xfrm>
              <a:off x="8468279" y="296590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08B7208-74B6-4445-9E27-A6520A211A4C}"/>
                </a:ext>
              </a:extLst>
            </p:cNvPr>
            <p:cNvCxnSpPr>
              <a:cxnSpLocks/>
            </p:cNvCxnSpPr>
            <p:nvPr/>
          </p:nvCxnSpPr>
          <p:spPr>
            <a:xfrm>
              <a:off x="9498345" y="221723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3D50E8-6B63-4EAE-ABE8-A03115D832C9}"/>
                </a:ext>
              </a:extLst>
            </p:cNvPr>
            <p:cNvCxnSpPr>
              <a:cxnSpLocks/>
            </p:cNvCxnSpPr>
            <p:nvPr/>
          </p:nvCxnSpPr>
          <p:spPr>
            <a:xfrm>
              <a:off x="8562852" y="2814473"/>
              <a:ext cx="60669" cy="94921"/>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0" name="x and y">
            <a:extLst>
              <a:ext uri="{FF2B5EF4-FFF2-40B4-BE49-F238E27FC236}">
                <a16:creationId xmlns:a16="http://schemas.microsoft.com/office/drawing/2014/main" id="{C99B430B-D23C-40AE-87DE-8ED2B44DC969}"/>
              </a:ext>
            </a:extLst>
          </p:cNvPr>
          <p:cNvSpPr txBox="1"/>
          <p:nvPr/>
        </p:nvSpPr>
        <p:spPr>
          <a:xfrm>
            <a:off x="1483774" y="2092507"/>
            <a:ext cx="1684757" cy="400110"/>
          </a:xfrm>
          <a:prstGeom prst="rect">
            <a:avLst/>
          </a:prstGeom>
          <a:noFill/>
        </p:spPr>
        <p:txBody>
          <a:bodyPr wrap="none" lIns="0" tIns="0" rIns="0" bIns="0" rtlCol="0">
            <a:spAutoFit/>
          </a:bodyPr>
          <a:lstStyle/>
          <a:p>
            <a:pPr algn="l"/>
            <a:r>
              <a:rPr lang="en-US" sz="2600">
                <a:solidFill>
                  <a:srgbClr val="40CDF5"/>
                </a:solidFill>
              </a:rPr>
              <a:t>x               y</a:t>
            </a:r>
          </a:p>
        </p:txBody>
      </p:sp>
      <p:sp>
        <p:nvSpPr>
          <p:cNvPr id="3" name="Hide Validation">
            <a:extLst>
              <a:ext uri="{FF2B5EF4-FFF2-40B4-BE49-F238E27FC236}">
                <a16:creationId xmlns:a16="http://schemas.microsoft.com/office/drawing/2014/main" id="{1BE47F8F-1995-4202-B7B4-7C05BC54D8D6}"/>
              </a:ext>
            </a:extLst>
          </p:cNvPr>
          <p:cNvSpPr/>
          <p:nvPr/>
        </p:nvSpPr>
        <p:spPr bwMode="auto">
          <a:xfrm>
            <a:off x="383229" y="4846645"/>
            <a:ext cx="3498054" cy="1921065"/>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Hide Training">
            <a:extLst>
              <a:ext uri="{FF2B5EF4-FFF2-40B4-BE49-F238E27FC236}">
                <a16:creationId xmlns:a16="http://schemas.microsoft.com/office/drawing/2014/main" id="{D0BF39C7-1661-4E71-B4AC-C402DEAD3FB6}"/>
              </a:ext>
            </a:extLst>
          </p:cNvPr>
          <p:cNvSpPr/>
          <p:nvPr/>
        </p:nvSpPr>
        <p:spPr bwMode="auto">
          <a:xfrm>
            <a:off x="246544" y="2554287"/>
            <a:ext cx="3642885" cy="2232296"/>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022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3.33333E-6 -3.7037E-7 L -0.00013 0.01736 " pathEditMode="relative" rAng="0" ptsTypes="AA">
                                      <p:cBhvr>
                                        <p:cTn id="25" dur="2000" fill="hold"/>
                                        <p:tgtEl>
                                          <p:spTgt spid="37"/>
                                        </p:tgtEl>
                                        <p:attrNameLst>
                                          <p:attrName>ppt_x</p:attrName>
                                          <p:attrName>ppt_y</p:attrName>
                                        </p:attrNameLst>
                                      </p:cBhvr>
                                      <p:rCtr x="-1300" y="8560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out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xit" presetSubtype="0" fill="hold"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2"/>
                                        </p:tgtEl>
                                      </p:cBhvr>
                                    </p:animEffect>
                                    <p:set>
                                      <p:cBhvr>
                                        <p:cTn id="66" dur="1" fill="hold">
                                          <p:stCondLst>
                                            <p:cond delay="499"/>
                                          </p:stCondLst>
                                        </p:cTn>
                                        <p:tgtEl>
                                          <p:spTgt spid="4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2"/>
                                        </p:tgtEl>
                                      </p:cBhvr>
                                    </p:animEffect>
                                    <p:set>
                                      <p:cBhvr>
                                        <p:cTn id="69" dur="1" fill="hold">
                                          <p:stCondLst>
                                            <p:cond delay="499"/>
                                          </p:stCondLst>
                                        </p:cTn>
                                        <p:tgtEl>
                                          <p:spTgt spid="6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xit" presetSubtype="0" fill="hold" grpId="1" nodeType="with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xit" presetSubtype="0" fill="hold" grpId="1" nodeType="withEffect">
                                  <p:stCondLst>
                                    <p:cond delay="0"/>
                                  </p:stCondLst>
                                  <p:childTnLst>
                                    <p:animEffect transition="out" filter="fade">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 presetClass="exit" presetSubtype="0" fill="hold" grpId="1" nodeType="withEffect">
                                  <p:stCondLst>
                                    <p:cond delay="0"/>
                                  </p:stCondLst>
                                  <p:childTnLst>
                                    <p:set>
                                      <p:cBhvr>
                                        <p:cTn id="93" dur="1" fill="hold">
                                          <p:stCondLst>
                                            <p:cond delay="0"/>
                                          </p:stCondLst>
                                        </p:cTn>
                                        <p:tgtEl>
                                          <p:spTgt spid="5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6" presetClass="entr" presetSubtype="37" fill="hold"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barn(outVertical)">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32" grpId="1">
        <p:bldAsOne/>
      </p:bldGraphic>
      <p:bldP spid="38" grpId="0"/>
      <p:bldP spid="39" grpId="0"/>
      <p:bldGraphic spid="54" grpId="0">
        <p:bldAsOne/>
      </p:bldGraphic>
      <p:bldP spid="42" grpId="0" animBg="1"/>
      <p:bldP spid="42" grpId="1" animBg="1"/>
      <p:bldP spid="52" grpId="0"/>
      <p:bldP spid="52" grpId="1"/>
      <p:bldP spid="60" grpId="0"/>
      <p:bldP spid="3" grpId="0" animBg="1"/>
      <p:bldP spid="3" grpId="1"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What is Machine Learning?</a:t>
            </a:r>
          </a:p>
        </p:txBody>
      </p:sp>
    </p:spTree>
    <p:extLst>
      <p:ext uri="{BB962C8B-B14F-4D97-AF65-F5344CB8AC3E}">
        <p14:creationId xmlns:p14="http://schemas.microsoft.com/office/powerpoint/2010/main" val="3351267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36E2A7-3F84-5849-B892-13301C64B7EB}"/>
              </a:ext>
            </a:extLst>
          </p:cNvPr>
          <p:cNvSpPr>
            <a:spLocks noGrp="1"/>
          </p:cNvSpPr>
          <p:nvPr>
            <p:ph type="body" sz="quarter" idx="12"/>
          </p:nvPr>
        </p:nvSpPr>
        <p:spPr>
          <a:xfrm>
            <a:off x="1543451" y="153493"/>
            <a:ext cx="9483118" cy="520262"/>
          </a:xfrm>
        </p:spPr>
        <p:txBody>
          <a:bodyPr/>
          <a:lstStyle/>
          <a:p>
            <a:r>
              <a:rPr lang="en-US" dirty="0"/>
              <a:t>Logistic Regression – Classification Family</a:t>
            </a:r>
          </a:p>
        </p:txBody>
      </p:sp>
      <p:sp>
        <p:nvSpPr>
          <p:cNvPr id="3" name="Text Placeholder 2">
            <a:extLst>
              <a:ext uri="{FF2B5EF4-FFF2-40B4-BE49-F238E27FC236}">
                <a16:creationId xmlns:a16="http://schemas.microsoft.com/office/drawing/2014/main" id="{24552924-A8E8-AA40-8902-6C6FDE07373C}"/>
              </a:ext>
            </a:extLst>
          </p:cNvPr>
          <p:cNvSpPr>
            <a:spLocks noGrp="1"/>
          </p:cNvSpPr>
          <p:nvPr>
            <p:ph type="body" sz="quarter" idx="11"/>
          </p:nvPr>
        </p:nvSpPr>
        <p:spPr>
          <a:xfrm>
            <a:off x="1165430" y="848139"/>
            <a:ext cx="9861138" cy="1232453"/>
          </a:xfrm>
        </p:spPr>
        <p:txBody>
          <a:bodyPr/>
          <a:lstStyle/>
          <a:p>
            <a:pPr marL="285750" indent="-285750">
              <a:buFont typeface="Courier New" panose="02070309020205020404" pitchFamily="49" charset="0"/>
              <a:buChar char="o"/>
            </a:pPr>
            <a:r>
              <a:rPr lang="en-IN" b="1" dirty="0"/>
              <a:t>It gives the probabilistic values which lie between 0 and 1</a:t>
            </a:r>
            <a:r>
              <a:rPr lang="en-IN" dirty="0"/>
              <a:t>. </a:t>
            </a:r>
          </a:p>
          <a:p>
            <a:pPr marL="285750" indent="-285750">
              <a:buFont typeface="Courier New" panose="02070309020205020404" pitchFamily="49" charset="0"/>
              <a:buChar char="o"/>
            </a:pPr>
            <a:r>
              <a:rPr lang="en-IN" dirty="0"/>
              <a:t>The curve from the logistic function indicates the likelihood of something such as whether the cells are cancerous, a mouse is obese based on its weight, etc.</a:t>
            </a:r>
          </a:p>
          <a:p>
            <a:pPr marL="285750" indent="-285750">
              <a:buFont typeface="Courier New" panose="02070309020205020404" pitchFamily="49" charset="0"/>
              <a:buChar char="o"/>
            </a:pPr>
            <a:r>
              <a:rPr lang="en-IN" b="1" dirty="0"/>
              <a:t>Uses the concept of predictive </a:t>
            </a:r>
            <a:r>
              <a:rPr lang="en-IN" b="1" dirty="0" err="1"/>
              <a:t>modeling</a:t>
            </a:r>
            <a:r>
              <a:rPr lang="en-IN" b="1" dirty="0"/>
              <a:t> as regression; hence called logistic regression, but is used to classify samples; Therefore, it falls under the classification algorithm.</a:t>
            </a:r>
          </a:p>
          <a:p>
            <a:endParaRPr lang="en-IN" b="1" dirty="0"/>
          </a:p>
          <a:p>
            <a:pPr marL="285750" indent="-285750">
              <a:buFont typeface="Courier New" panose="02070309020205020404" pitchFamily="49" charset="0"/>
              <a:buChar char="o"/>
            </a:pPr>
            <a:endParaRPr lang="en-IN" b="1" dirty="0"/>
          </a:p>
          <a:p>
            <a:pPr marL="285750" indent="-285750">
              <a:buFont typeface="Courier New" panose="02070309020205020404" pitchFamily="49" charset="0"/>
              <a:buChar char="o"/>
            </a:pPr>
            <a:endParaRPr lang="en-IN" dirty="0"/>
          </a:p>
          <a:p>
            <a:endParaRPr lang="en-US" dirty="0"/>
          </a:p>
        </p:txBody>
      </p:sp>
      <p:pic>
        <p:nvPicPr>
          <p:cNvPr id="4098" name="Picture 2" descr="Logistic Regression in Machine Learning">
            <a:extLst>
              <a:ext uri="{FF2B5EF4-FFF2-40B4-BE49-F238E27FC236}">
                <a16:creationId xmlns:a16="http://schemas.microsoft.com/office/drawing/2014/main" id="{DDFDBB32-5085-3247-B2AC-C9FF3F5A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606" y="2650435"/>
            <a:ext cx="6756787" cy="405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319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2EF01B-3187-084B-B36F-308863197ADB}"/>
              </a:ext>
            </a:extLst>
          </p:cNvPr>
          <p:cNvSpPr>
            <a:spLocks noGrp="1"/>
          </p:cNvSpPr>
          <p:nvPr>
            <p:ph type="body" sz="quarter" idx="12"/>
          </p:nvPr>
        </p:nvSpPr>
        <p:spPr>
          <a:xfrm>
            <a:off x="1596460" y="193250"/>
            <a:ext cx="9483118" cy="520262"/>
          </a:xfrm>
        </p:spPr>
        <p:txBody>
          <a:bodyPr/>
          <a:lstStyle/>
          <a:p>
            <a:r>
              <a:rPr lang="en-US" dirty="0"/>
              <a:t>Neural Network</a:t>
            </a:r>
          </a:p>
        </p:txBody>
      </p:sp>
      <p:pic>
        <p:nvPicPr>
          <p:cNvPr id="5122" name="Picture 2" descr="A neural network is a computer system modeled on the human brain. |  Download Scientific Diagram">
            <a:extLst>
              <a:ext uri="{FF2B5EF4-FFF2-40B4-BE49-F238E27FC236}">
                <a16:creationId xmlns:a16="http://schemas.microsoft.com/office/drawing/2014/main" id="{9FF96C40-6212-5D4E-9762-943C70AD3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441" y="889213"/>
            <a:ext cx="9483118" cy="596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386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94E7DE-1BEA-274F-ABB6-1329B044E606}"/>
              </a:ext>
            </a:extLst>
          </p:cNvPr>
          <p:cNvSpPr>
            <a:spLocks noGrp="1"/>
          </p:cNvSpPr>
          <p:nvPr>
            <p:ph type="body" sz="quarter" idx="12"/>
          </p:nvPr>
        </p:nvSpPr>
        <p:spPr>
          <a:xfrm>
            <a:off x="1742234" y="312520"/>
            <a:ext cx="9483118" cy="520262"/>
          </a:xfrm>
        </p:spPr>
        <p:txBody>
          <a:bodyPr/>
          <a:lstStyle/>
          <a:p>
            <a:r>
              <a:rPr lang="en-US" dirty="0"/>
              <a:t>Decision forest</a:t>
            </a:r>
          </a:p>
        </p:txBody>
      </p:sp>
      <p:pic>
        <p:nvPicPr>
          <p:cNvPr id="6146" name="Picture 2" descr="Decision Tree in Machine Learning | by Prince Yadav | Towards Data Science">
            <a:extLst>
              <a:ext uri="{FF2B5EF4-FFF2-40B4-BE49-F238E27FC236}">
                <a16:creationId xmlns:a16="http://schemas.microsoft.com/office/drawing/2014/main" id="{12A07880-B361-CC48-97CA-F749139C6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687" y="1336078"/>
            <a:ext cx="9053651" cy="552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87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F51BED-CD17-FE4B-83F9-4673614C45B7}"/>
              </a:ext>
            </a:extLst>
          </p:cNvPr>
          <p:cNvSpPr>
            <a:spLocks noGrp="1"/>
          </p:cNvSpPr>
          <p:nvPr>
            <p:ph type="body" sz="quarter" idx="11"/>
          </p:nvPr>
        </p:nvSpPr>
        <p:spPr>
          <a:xfrm>
            <a:off x="1473710" y="790300"/>
            <a:ext cx="9483117" cy="919232"/>
          </a:xfrm>
        </p:spPr>
        <p:txBody>
          <a:bodyPr/>
          <a:lstStyle/>
          <a:p>
            <a:pPr marL="285750" indent="-285750">
              <a:buFont typeface="Courier New" panose="02070309020205020404" pitchFamily="49" charset="0"/>
              <a:buChar char="o"/>
            </a:pPr>
            <a:r>
              <a:rPr lang="en-IN" b="1" dirty="0"/>
              <a:t>Random forests </a:t>
            </a:r>
            <a:r>
              <a:rPr lang="en-IN" dirty="0"/>
              <a:t>use a method called </a:t>
            </a:r>
            <a:r>
              <a:rPr lang="en-IN" b="1" dirty="0"/>
              <a:t>bagging</a:t>
            </a:r>
          </a:p>
          <a:p>
            <a:pPr marL="285750" indent="-285750">
              <a:buFont typeface="Courier New" panose="02070309020205020404" pitchFamily="49" charset="0"/>
              <a:buChar char="o"/>
            </a:pPr>
            <a:r>
              <a:rPr lang="en-IN" dirty="0"/>
              <a:t>Bagging simply means combining in parallel.</a:t>
            </a:r>
          </a:p>
          <a:p>
            <a:endParaRPr lang="en-US" dirty="0"/>
          </a:p>
        </p:txBody>
      </p:sp>
      <p:pic>
        <p:nvPicPr>
          <p:cNvPr id="7170" name="Picture 2" descr="Ensemble Models: Bagging &amp; Boosting | by Rosaria Silipo | Analytics Vidhya  | Medium">
            <a:extLst>
              <a:ext uri="{FF2B5EF4-FFF2-40B4-BE49-F238E27FC236}">
                <a16:creationId xmlns:a16="http://schemas.microsoft.com/office/drawing/2014/main" id="{176CEF63-CD73-3B4B-8063-330E5FB68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70" y="2161002"/>
            <a:ext cx="11895915" cy="429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645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80C943-B126-7D48-B0F1-56A9D8927282}"/>
              </a:ext>
            </a:extLst>
          </p:cNvPr>
          <p:cNvSpPr>
            <a:spLocks noGrp="1"/>
          </p:cNvSpPr>
          <p:nvPr>
            <p:ph type="body" sz="quarter" idx="12"/>
          </p:nvPr>
        </p:nvSpPr>
        <p:spPr>
          <a:xfrm>
            <a:off x="1354441" y="246259"/>
            <a:ext cx="9483118" cy="140788"/>
          </a:xfrm>
        </p:spPr>
        <p:txBody>
          <a:bodyPr/>
          <a:lstStyle/>
          <a:p>
            <a:r>
              <a:rPr lang="en-US" dirty="0"/>
              <a:t>Gradient Boosted Trees</a:t>
            </a:r>
          </a:p>
        </p:txBody>
      </p:sp>
      <p:sp>
        <p:nvSpPr>
          <p:cNvPr id="3" name="Text Placeholder 2">
            <a:extLst>
              <a:ext uri="{FF2B5EF4-FFF2-40B4-BE49-F238E27FC236}">
                <a16:creationId xmlns:a16="http://schemas.microsoft.com/office/drawing/2014/main" id="{3251EEEA-884F-A441-85EE-E368BE5ED260}"/>
              </a:ext>
            </a:extLst>
          </p:cNvPr>
          <p:cNvSpPr>
            <a:spLocks noGrp="1"/>
          </p:cNvSpPr>
          <p:nvPr>
            <p:ph type="body" sz="quarter" idx="11"/>
          </p:nvPr>
        </p:nvSpPr>
        <p:spPr>
          <a:xfrm>
            <a:off x="1354441" y="1108351"/>
            <a:ext cx="9483117" cy="1184275"/>
          </a:xfrm>
        </p:spPr>
        <p:txBody>
          <a:bodyPr/>
          <a:lstStyle/>
          <a:p>
            <a:pPr marL="285750" indent="-285750">
              <a:buFont typeface="Courier New" panose="02070309020205020404" pitchFamily="49" charset="0"/>
              <a:buChar char="o"/>
            </a:pPr>
            <a:r>
              <a:rPr lang="en-IN" dirty="0"/>
              <a:t>The goal is to train multiple trees one stage at a time. In each, we construct a single tree to correct the errors of the previously fitted ones.</a:t>
            </a:r>
          </a:p>
          <a:p>
            <a:pPr marL="285750" indent="-285750">
              <a:buFont typeface="Courier New" panose="02070309020205020404" pitchFamily="49" charset="0"/>
              <a:buChar char="o"/>
            </a:pPr>
            <a:r>
              <a:rPr lang="en-IN" b="1" dirty="0"/>
              <a:t>Gradient boosting trees can be more accurate than random forests.</a:t>
            </a:r>
            <a:endParaRPr lang="en-IN" dirty="0"/>
          </a:p>
          <a:p>
            <a:pPr marL="285750" indent="-285750">
              <a:buFont typeface="Courier New" panose="02070309020205020404" pitchFamily="49" charset="0"/>
              <a:buChar char="o"/>
            </a:pPr>
            <a:endParaRPr lang="en-US" dirty="0"/>
          </a:p>
        </p:txBody>
      </p:sp>
      <p:pic>
        <p:nvPicPr>
          <p:cNvPr id="8194" name="Picture 2" descr="Gradient Boosted Decision Trees [Guide]: a Conceptual Explanation">
            <a:extLst>
              <a:ext uri="{FF2B5EF4-FFF2-40B4-BE49-F238E27FC236}">
                <a16:creationId xmlns:a16="http://schemas.microsoft.com/office/drawing/2014/main" id="{27C856C6-5E11-4044-B841-BD5A9B17C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7" y="2488924"/>
            <a:ext cx="11317356" cy="379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77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What is a Support Vector Machine? - Datatron">
            <a:extLst>
              <a:ext uri="{FF2B5EF4-FFF2-40B4-BE49-F238E27FC236}">
                <a16:creationId xmlns:a16="http://schemas.microsoft.com/office/drawing/2014/main" id="{CE1D18F7-7C47-1C46-B659-4B674C5DC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1185241"/>
            <a:ext cx="10695771" cy="480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542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27A95-3424-2A4B-88B9-601D731BA913}"/>
              </a:ext>
            </a:extLst>
          </p:cNvPr>
          <p:cNvSpPr>
            <a:spLocks noGrp="1"/>
          </p:cNvSpPr>
          <p:nvPr>
            <p:ph type="body" sz="quarter" idx="12"/>
          </p:nvPr>
        </p:nvSpPr>
        <p:spPr>
          <a:xfrm>
            <a:off x="1354441" y="407390"/>
            <a:ext cx="9483118" cy="520262"/>
          </a:xfrm>
        </p:spPr>
        <p:txBody>
          <a:bodyPr/>
          <a:lstStyle/>
          <a:p>
            <a:r>
              <a:rPr lang="en-US" dirty="0"/>
              <a:t>Support Vector Machine</a:t>
            </a:r>
          </a:p>
        </p:txBody>
      </p:sp>
      <p:pic>
        <p:nvPicPr>
          <p:cNvPr id="9218" name="Picture 2" descr="Support Vector Machine Algorithm">
            <a:extLst>
              <a:ext uri="{FF2B5EF4-FFF2-40B4-BE49-F238E27FC236}">
                <a16:creationId xmlns:a16="http://schemas.microsoft.com/office/drawing/2014/main" id="{E3DAA093-CE82-0B4F-9EBA-1E9A688DD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643" y="2120348"/>
            <a:ext cx="635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1FD88-5C3C-2E4D-8107-E6163925A83A}"/>
              </a:ext>
            </a:extLst>
          </p:cNvPr>
          <p:cNvSpPr txBox="1"/>
          <p:nvPr/>
        </p:nvSpPr>
        <p:spPr>
          <a:xfrm>
            <a:off x="967408" y="1200834"/>
            <a:ext cx="10257183" cy="646331"/>
          </a:xfrm>
          <a:prstGeom prst="rect">
            <a:avLst/>
          </a:prstGeom>
          <a:noFill/>
        </p:spPr>
        <p:txBody>
          <a:bodyPr wrap="square">
            <a:spAutoFit/>
          </a:bodyPr>
          <a:lstStyle/>
          <a:p>
            <a:r>
              <a:rPr lang="en-IN" b="1" dirty="0"/>
              <a:t>SVM algorithm can be used for Face detection, image classification, text categorization, etc.</a:t>
            </a:r>
          </a:p>
        </p:txBody>
      </p:sp>
    </p:spTree>
    <p:extLst>
      <p:ext uri="{BB962C8B-B14F-4D97-AF65-F5344CB8AC3E}">
        <p14:creationId xmlns:p14="http://schemas.microsoft.com/office/powerpoint/2010/main" val="2637950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CBA7F6D3-7B67-4678-B138-3836048D379E}"/>
              </a:ext>
            </a:extLst>
          </p:cNvPr>
          <p:cNvGraphicFramePr>
            <a:graphicFrameLocks noGrp="1"/>
          </p:cNvGraphicFramePr>
          <p:nvPr/>
        </p:nvGraphicFramePr>
        <p:xfrm>
          <a:off x="1151433" y="1300536"/>
          <a:ext cx="2951019" cy="4806970"/>
        </p:xfrm>
        <a:graphic>
          <a:graphicData uri="http://schemas.openxmlformats.org/drawingml/2006/table">
            <a:tbl>
              <a:tblPr firstRow="1" bandRow="1">
                <a:tableStyleId>{5940675A-B579-460E-94D1-54222C63F5DA}</a:tableStyleId>
              </a:tblPr>
              <a:tblGrid>
                <a:gridCol w="983673">
                  <a:extLst>
                    <a:ext uri="{9D8B030D-6E8A-4147-A177-3AD203B41FA5}">
                      <a16:colId xmlns:a16="http://schemas.microsoft.com/office/drawing/2014/main" val="2191130923"/>
                    </a:ext>
                  </a:extLst>
                </a:gridCol>
                <a:gridCol w="983673">
                  <a:extLst>
                    <a:ext uri="{9D8B030D-6E8A-4147-A177-3AD203B41FA5}">
                      <a16:colId xmlns:a16="http://schemas.microsoft.com/office/drawing/2014/main" val="2861135263"/>
                    </a:ext>
                  </a:extLst>
                </a:gridCol>
                <a:gridCol w="983673">
                  <a:extLst>
                    <a:ext uri="{9D8B030D-6E8A-4147-A177-3AD203B41FA5}">
                      <a16:colId xmlns:a16="http://schemas.microsoft.com/office/drawing/2014/main" val="3800788712"/>
                    </a:ext>
                  </a:extLst>
                </a:gridCol>
              </a:tblGrid>
              <a:tr h="686710">
                <a:tc>
                  <a:txBody>
                    <a:bodyPr/>
                    <a:lstStyle/>
                    <a:p>
                      <a:endParaRPr lang="en-US"/>
                    </a:p>
                  </a:txBody>
                  <a:tcPr>
                    <a:solidFill>
                      <a:srgbClr val="0078D4"/>
                    </a:solidFill>
                  </a:tcPr>
                </a:tc>
                <a:tc>
                  <a:txBody>
                    <a:bodyPr/>
                    <a:lstStyle/>
                    <a:p>
                      <a:endParaRPr lang="en-US">
                        <a:solidFill>
                          <a:schemeClr val="bg1"/>
                        </a:solidFill>
                      </a:endParaRPr>
                    </a:p>
                  </a:txBody>
                  <a:tcPr>
                    <a:solidFill>
                      <a:srgbClr val="0078D4"/>
                    </a:solidFill>
                  </a:tcPr>
                </a:tc>
                <a:tc>
                  <a:txBody>
                    <a:bodyPr/>
                    <a:lstStyle/>
                    <a:p>
                      <a:endParaRPr lang="en-US">
                        <a:solidFill>
                          <a:schemeClr val="bg1"/>
                        </a:solidFill>
                      </a:endParaRPr>
                    </a:p>
                  </a:txBody>
                  <a:tcPr>
                    <a:solidFill>
                      <a:srgbClr val="0078D4"/>
                    </a:solidFill>
                  </a:tcPr>
                </a:tc>
                <a:extLst>
                  <a:ext uri="{0D108BD9-81ED-4DB2-BD59-A6C34878D82A}">
                    <a16:rowId xmlns:a16="http://schemas.microsoft.com/office/drawing/2014/main" val="1346192477"/>
                  </a:ext>
                </a:extLst>
              </a:tr>
              <a:tr h="686710">
                <a:tc>
                  <a:txBody>
                    <a:bodyPr/>
                    <a:lstStyle/>
                    <a:p>
                      <a:endParaRPr lang="en-US"/>
                    </a:p>
                  </a:txBody>
                  <a:tcPr/>
                </a:tc>
                <a:tc>
                  <a:txBody>
                    <a:bodyPr/>
                    <a:lstStyle/>
                    <a:p>
                      <a:pPr algn="ctr"/>
                      <a:r>
                        <a:rPr lang="en-US" sz="2800"/>
                        <a:t>6</a:t>
                      </a:r>
                    </a:p>
                  </a:txBody>
                  <a:tcPr anchor="ctr"/>
                </a:tc>
                <a:tc>
                  <a:txBody>
                    <a:bodyPr/>
                    <a:lstStyle/>
                    <a:p>
                      <a:pPr algn="ctr"/>
                      <a:r>
                        <a:rPr lang="en-US" sz="2800"/>
                        <a:t>3</a:t>
                      </a:r>
                    </a:p>
                  </a:txBody>
                  <a:tcPr anchor="ctr"/>
                </a:tc>
                <a:extLst>
                  <a:ext uri="{0D108BD9-81ED-4DB2-BD59-A6C34878D82A}">
                    <a16:rowId xmlns:a16="http://schemas.microsoft.com/office/drawing/2014/main" val="1708467768"/>
                  </a:ext>
                </a:extLst>
              </a:tr>
              <a:tr h="686710">
                <a:tc>
                  <a:txBody>
                    <a:bodyPr/>
                    <a:lstStyle/>
                    <a:p>
                      <a:endParaRPr lang="en-US"/>
                    </a:p>
                  </a:txBody>
                  <a:tcPr/>
                </a:tc>
                <a:tc>
                  <a:txBody>
                    <a:bodyPr/>
                    <a:lstStyle/>
                    <a:p>
                      <a:pPr algn="ctr"/>
                      <a:r>
                        <a:rPr lang="en-US" sz="2800"/>
                        <a:t>5</a:t>
                      </a:r>
                    </a:p>
                  </a:txBody>
                  <a:tcPr anchor="ctr"/>
                </a:tc>
                <a:tc>
                  <a:txBody>
                    <a:bodyPr/>
                    <a:lstStyle/>
                    <a:p>
                      <a:pPr algn="ctr"/>
                      <a:r>
                        <a:rPr lang="en-US" sz="2800"/>
                        <a:t>3</a:t>
                      </a:r>
                    </a:p>
                  </a:txBody>
                  <a:tcPr anchor="ctr"/>
                </a:tc>
                <a:extLst>
                  <a:ext uri="{0D108BD9-81ED-4DB2-BD59-A6C34878D82A}">
                    <a16:rowId xmlns:a16="http://schemas.microsoft.com/office/drawing/2014/main" val="151053799"/>
                  </a:ext>
                </a:extLst>
              </a:tr>
              <a:tr h="686710">
                <a:tc>
                  <a:txBody>
                    <a:bodyPr/>
                    <a:lstStyle/>
                    <a:p>
                      <a:endParaRPr lang="en-US"/>
                    </a:p>
                  </a:txBody>
                  <a:tcPr/>
                </a:tc>
                <a:tc>
                  <a:txBody>
                    <a:bodyPr/>
                    <a:lstStyle/>
                    <a:p>
                      <a:pPr algn="ctr"/>
                      <a:r>
                        <a:rPr lang="en-US" sz="2800"/>
                        <a:t>2</a:t>
                      </a:r>
                    </a:p>
                  </a:txBody>
                  <a:tcPr anchor="ctr"/>
                </a:tc>
                <a:tc>
                  <a:txBody>
                    <a:bodyPr/>
                    <a:lstStyle/>
                    <a:p>
                      <a:pPr algn="ctr"/>
                      <a:r>
                        <a:rPr lang="en-US" sz="2800"/>
                        <a:t>3</a:t>
                      </a:r>
                    </a:p>
                  </a:txBody>
                  <a:tcPr anchor="ctr"/>
                </a:tc>
                <a:extLst>
                  <a:ext uri="{0D108BD9-81ED-4DB2-BD59-A6C34878D82A}">
                    <a16:rowId xmlns:a16="http://schemas.microsoft.com/office/drawing/2014/main" val="3650558588"/>
                  </a:ext>
                </a:extLst>
              </a:tr>
              <a:tr h="686710">
                <a:tc>
                  <a:txBody>
                    <a:bodyPr/>
                    <a:lstStyle/>
                    <a:p>
                      <a:endParaRPr lang="en-US"/>
                    </a:p>
                  </a:txBody>
                  <a:tcPr/>
                </a:tc>
                <a:tc>
                  <a:txBody>
                    <a:bodyPr/>
                    <a:lstStyle/>
                    <a:p>
                      <a:pPr algn="ctr"/>
                      <a:r>
                        <a:rPr lang="en-US" sz="2800"/>
                        <a:t>1</a:t>
                      </a:r>
                    </a:p>
                  </a:txBody>
                  <a:tcPr anchor="ctr"/>
                </a:tc>
                <a:tc>
                  <a:txBody>
                    <a:bodyPr/>
                    <a:lstStyle/>
                    <a:p>
                      <a:pPr algn="ctr"/>
                      <a:r>
                        <a:rPr lang="en-US" sz="2800"/>
                        <a:t>3</a:t>
                      </a:r>
                    </a:p>
                  </a:txBody>
                  <a:tcPr anchor="ctr"/>
                </a:tc>
                <a:extLst>
                  <a:ext uri="{0D108BD9-81ED-4DB2-BD59-A6C34878D82A}">
                    <a16:rowId xmlns:a16="http://schemas.microsoft.com/office/drawing/2014/main" val="3354592381"/>
                  </a:ext>
                </a:extLst>
              </a:tr>
              <a:tr h="686710">
                <a:tc>
                  <a:txBody>
                    <a:bodyPr/>
                    <a:lstStyle/>
                    <a:p>
                      <a:endParaRPr lang="en-US"/>
                    </a:p>
                  </a:txBody>
                  <a:tcPr/>
                </a:tc>
                <a:tc>
                  <a:txBody>
                    <a:bodyPr/>
                    <a:lstStyle/>
                    <a:p>
                      <a:pPr algn="ctr"/>
                      <a:r>
                        <a:rPr lang="en-US" sz="2800"/>
                        <a:t>3</a:t>
                      </a:r>
                    </a:p>
                  </a:txBody>
                  <a:tcPr anchor="ctr"/>
                </a:tc>
                <a:tc>
                  <a:txBody>
                    <a:bodyPr/>
                    <a:lstStyle/>
                    <a:p>
                      <a:pPr algn="ctr"/>
                      <a:r>
                        <a:rPr lang="en-US" sz="2800"/>
                        <a:t>8</a:t>
                      </a:r>
                    </a:p>
                  </a:txBody>
                  <a:tcPr anchor="ctr"/>
                </a:tc>
                <a:extLst>
                  <a:ext uri="{0D108BD9-81ED-4DB2-BD59-A6C34878D82A}">
                    <a16:rowId xmlns:a16="http://schemas.microsoft.com/office/drawing/2014/main" val="4214214232"/>
                  </a:ext>
                </a:extLst>
              </a:tr>
              <a:tr h="686710">
                <a:tc>
                  <a:txBody>
                    <a:bodyPr/>
                    <a:lstStyle/>
                    <a:p>
                      <a:endParaRPr lang="en-US"/>
                    </a:p>
                  </a:txBody>
                  <a:tcPr/>
                </a:tc>
                <a:tc>
                  <a:txBody>
                    <a:bodyPr/>
                    <a:lstStyle/>
                    <a:p>
                      <a:pPr algn="ctr"/>
                      <a:r>
                        <a:rPr lang="en-US" sz="2800"/>
                        <a:t>4</a:t>
                      </a:r>
                    </a:p>
                  </a:txBody>
                  <a:tcPr anchor="ctr"/>
                </a:tc>
                <a:tc>
                  <a:txBody>
                    <a:bodyPr/>
                    <a:lstStyle/>
                    <a:p>
                      <a:pPr algn="ctr"/>
                      <a:r>
                        <a:rPr lang="en-US" sz="2800"/>
                        <a:t>8</a:t>
                      </a:r>
                    </a:p>
                  </a:txBody>
                  <a:tcPr anchor="ctr"/>
                </a:tc>
                <a:extLst>
                  <a:ext uri="{0D108BD9-81ED-4DB2-BD59-A6C34878D82A}">
                    <a16:rowId xmlns:a16="http://schemas.microsoft.com/office/drawing/2014/main" val="2757194175"/>
                  </a:ext>
                </a:extLst>
              </a:tr>
            </a:tbl>
          </a:graphicData>
        </a:graphic>
      </p:graphicFrame>
      <p:sp>
        <p:nvSpPr>
          <p:cNvPr id="3" name="Title 2">
            <a:extLst>
              <a:ext uri="{FF2B5EF4-FFF2-40B4-BE49-F238E27FC236}">
                <a16:creationId xmlns:a16="http://schemas.microsoft.com/office/drawing/2014/main" id="{8D7072A6-E8CA-4FAB-B3BD-C60698A8D833}"/>
              </a:ext>
            </a:extLst>
          </p:cNvPr>
          <p:cNvSpPr>
            <a:spLocks noGrp="1"/>
          </p:cNvSpPr>
          <p:nvPr>
            <p:ph type="title"/>
          </p:nvPr>
        </p:nvSpPr>
        <p:spPr>
          <a:xfrm>
            <a:off x="1350168" y="426663"/>
            <a:ext cx="9491663" cy="687614"/>
          </a:xfrm>
        </p:spPr>
        <p:txBody>
          <a:bodyPr/>
          <a:lstStyle/>
          <a:p>
            <a:r>
              <a:rPr lang="en-US" dirty="0"/>
              <a:t>K-Means Clustering</a:t>
            </a:r>
          </a:p>
        </p:txBody>
      </p:sp>
      <p:grpSp>
        <p:nvGrpSpPr>
          <p:cNvPr id="55" name="observations">
            <a:extLst>
              <a:ext uri="{FF2B5EF4-FFF2-40B4-BE49-F238E27FC236}">
                <a16:creationId xmlns:a16="http://schemas.microsoft.com/office/drawing/2014/main" id="{B80EC1C2-2217-45FD-A3DA-85D0359C0CA7}"/>
              </a:ext>
            </a:extLst>
          </p:cNvPr>
          <p:cNvGrpSpPr/>
          <p:nvPr/>
        </p:nvGrpSpPr>
        <p:grpSpPr>
          <a:xfrm>
            <a:off x="1289422" y="1976875"/>
            <a:ext cx="658092" cy="4083830"/>
            <a:chOff x="588263" y="2145480"/>
            <a:chExt cx="658092" cy="4083830"/>
          </a:xfrm>
        </p:grpSpPr>
        <p:pic>
          <p:nvPicPr>
            <p:cNvPr id="5" name="Graphic 4" descr="Sunflower">
              <a:extLst>
                <a:ext uri="{FF2B5EF4-FFF2-40B4-BE49-F238E27FC236}">
                  <a16:creationId xmlns:a16="http://schemas.microsoft.com/office/drawing/2014/main" id="{DE05972F-0750-44C4-A566-82272FEBE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08" y="5675311"/>
              <a:ext cx="553999" cy="553999"/>
            </a:xfrm>
            <a:prstGeom prst="rect">
              <a:avLst/>
            </a:prstGeom>
          </p:spPr>
        </p:pic>
        <p:pic>
          <p:nvPicPr>
            <p:cNvPr id="7" name="Graphic 6" descr="Sunflower">
              <a:extLst>
                <a:ext uri="{FF2B5EF4-FFF2-40B4-BE49-F238E27FC236}">
                  <a16:creationId xmlns:a16="http://schemas.microsoft.com/office/drawing/2014/main" id="{128C9B07-C1E6-4549-A9B8-6F7F5C1E0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308" y="4998971"/>
              <a:ext cx="553999" cy="553999"/>
            </a:xfrm>
            <a:prstGeom prst="rect">
              <a:avLst/>
            </a:prstGeom>
          </p:spPr>
        </p:pic>
        <p:pic>
          <p:nvPicPr>
            <p:cNvPr id="9" name="Graphic 8" descr="Rose">
              <a:extLst>
                <a:ext uri="{FF2B5EF4-FFF2-40B4-BE49-F238E27FC236}">
                  <a16:creationId xmlns:a16="http://schemas.microsoft.com/office/drawing/2014/main" id="{CAA30736-DBAA-4CD5-A94F-8186A5B59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2145480"/>
              <a:ext cx="658092" cy="658092"/>
            </a:xfrm>
            <a:prstGeom prst="rect">
              <a:avLst/>
            </a:prstGeom>
          </p:spPr>
        </p:pic>
        <p:pic>
          <p:nvPicPr>
            <p:cNvPr id="11" name="Graphic 10" descr="Rose">
              <a:extLst>
                <a:ext uri="{FF2B5EF4-FFF2-40B4-BE49-F238E27FC236}">
                  <a16:creationId xmlns:a16="http://schemas.microsoft.com/office/drawing/2014/main" id="{7352CC51-C693-48FF-B980-31A37F2744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356" y="2875001"/>
              <a:ext cx="553999" cy="553999"/>
            </a:xfrm>
            <a:prstGeom prst="rect">
              <a:avLst/>
            </a:prstGeom>
          </p:spPr>
        </p:pic>
        <p:pic>
          <p:nvPicPr>
            <p:cNvPr id="13" name="Graphic 12" descr="Flower">
              <a:extLst>
                <a:ext uri="{FF2B5EF4-FFF2-40B4-BE49-F238E27FC236}">
                  <a16:creationId xmlns:a16="http://schemas.microsoft.com/office/drawing/2014/main" id="{D21906D7-E9FB-4FAB-88E9-AD1B40447B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356" y="4368252"/>
              <a:ext cx="464081" cy="464081"/>
            </a:xfrm>
            <a:prstGeom prst="rect">
              <a:avLst/>
            </a:prstGeom>
          </p:spPr>
        </p:pic>
        <p:pic>
          <p:nvPicPr>
            <p:cNvPr id="15" name="Graphic 14" descr="Flower">
              <a:extLst>
                <a:ext uri="{FF2B5EF4-FFF2-40B4-BE49-F238E27FC236}">
                  <a16:creationId xmlns:a16="http://schemas.microsoft.com/office/drawing/2014/main" id="{DA2F3095-5727-440B-BA6C-66A29CACD4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2353" y="3614913"/>
              <a:ext cx="553999" cy="553999"/>
            </a:xfrm>
            <a:prstGeom prst="rect">
              <a:avLst/>
            </a:prstGeom>
          </p:spPr>
        </p:pic>
      </p:grpSp>
      <p:graphicFrame>
        <p:nvGraphicFramePr>
          <p:cNvPr id="20" name="Grid">
            <a:extLst>
              <a:ext uri="{FF2B5EF4-FFF2-40B4-BE49-F238E27FC236}">
                <a16:creationId xmlns:a16="http://schemas.microsoft.com/office/drawing/2014/main" id="{6CC08540-DE6C-467A-9D89-67EAD302612E}"/>
              </a:ext>
            </a:extLst>
          </p:cNvPr>
          <p:cNvGraphicFramePr>
            <a:graphicFrameLocks noGrp="1"/>
          </p:cNvGraphicFramePr>
          <p:nvPr/>
        </p:nvGraphicFramePr>
        <p:xfrm>
          <a:off x="5465617" y="1399309"/>
          <a:ext cx="5213928" cy="4583152"/>
        </p:xfrm>
        <a:graphic>
          <a:graphicData uri="http://schemas.openxmlformats.org/drawingml/2006/table">
            <a:tbl>
              <a:tblPr firstRow="1" bandRow="1">
                <a:tableStyleId>{5940675A-B579-460E-94D1-54222C63F5DA}</a:tableStyleId>
              </a:tblPr>
              <a:tblGrid>
                <a:gridCol w="651741">
                  <a:extLst>
                    <a:ext uri="{9D8B030D-6E8A-4147-A177-3AD203B41FA5}">
                      <a16:colId xmlns:a16="http://schemas.microsoft.com/office/drawing/2014/main" val="971543475"/>
                    </a:ext>
                  </a:extLst>
                </a:gridCol>
                <a:gridCol w="651741">
                  <a:extLst>
                    <a:ext uri="{9D8B030D-6E8A-4147-A177-3AD203B41FA5}">
                      <a16:colId xmlns:a16="http://schemas.microsoft.com/office/drawing/2014/main" val="3602129700"/>
                    </a:ext>
                  </a:extLst>
                </a:gridCol>
                <a:gridCol w="651741">
                  <a:extLst>
                    <a:ext uri="{9D8B030D-6E8A-4147-A177-3AD203B41FA5}">
                      <a16:colId xmlns:a16="http://schemas.microsoft.com/office/drawing/2014/main" val="1616394696"/>
                    </a:ext>
                  </a:extLst>
                </a:gridCol>
                <a:gridCol w="651741">
                  <a:extLst>
                    <a:ext uri="{9D8B030D-6E8A-4147-A177-3AD203B41FA5}">
                      <a16:colId xmlns:a16="http://schemas.microsoft.com/office/drawing/2014/main" val="2552138734"/>
                    </a:ext>
                  </a:extLst>
                </a:gridCol>
                <a:gridCol w="651741">
                  <a:extLst>
                    <a:ext uri="{9D8B030D-6E8A-4147-A177-3AD203B41FA5}">
                      <a16:colId xmlns:a16="http://schemas.microsoft.com/office/drawing/2014/main" val="84701042"/>
                    </a:ext>
                  </a:extLst>
                </a:gridCol>
                <a:gridCol w="651741">
                  <a:extLst>
                    <a:ext uri="{9D8B030D-6E8A-4147-A177-3AD203B41FA5}">
                      <a16:colId xmlns:a16="http://schemas.microsoft.com/office/drawing/2014/main" val="3490938243"/>
                    </a:ext>
                  </a:extLst>
                </a:gridCol>
                <a:gridCol w="651741">
                  <a:extLst>
                    <a:ext uri="{9D8B030D-6E8A-4147-A177-3AD203B41FA5}">
                      <a16:colId xmlns:a16="http://schemas.microsoft.com/office/drawing/2014/main" val="3823730284"/>
                    </a:ext>
                  </a:extLst>
                </a:gridCol>
                <a:gridCol w="651741">
                  <a:extLst>
                    <a:ext uri="{9D8B030D-6E8A-4147-A177-3AD203B41FA5}">
                      <a16:colId xmlns:a16="http://schemas.microsoft.com/office/drawing/2014/main" val="1281961075"/>
                    </a:ext>
                  </a:extLst>
                </a:gridCol>
              </a:tblGrid>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2733536"/>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49362325"/>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94102201"/>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5506264"/>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25154292"/>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22226767"/>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70358235"/>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55180630"/>
                  </a:ext>
                </a:extLst>
              </a:tr>
            </a:tbl>
          </a:graphicData>
        </a:graphic>
      </p:graphicFrame>
      <p:pic>
        <p:nvPicPr>
          <p:cNvPr id="33" name="Petals" descr="Flower without stem">
            <a:extLst>
              <a:ext uri="{FF2B5EF4-FFF2-40B4-BE49-F238E27FC236}">
                <a16:creationId xmlns:a16="http://schemas.microsoft.com/office/drawing/2014/main" id="{977BCF4E-EDC8-4D69-A88F-19B43B1C4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7279" y="1251697"/>
            <a:ext cx="725178" cy="725178"/>
          </a:xfrm>
          <a:prstGeom prst="rect">
            <a:avLst/>
          </a:prstGeom>
        </p:spPr>
      </p:pic>
      <p:grpSp>
        <p:nvGrpSpPr>
          <p:cNvPr id="54" name="Height">
            <a:extLst>
              <a:ext uri="{FF2B5EF4-FFF2-40B4-BE49-F238E27FC236}">
                <a16:creationId xmlns:a16="http://schemas.microsoft.com/office/drawing/2014/main" id="{39A48A81-9D30-4346-B6C7-8B20F49FA500}"/>
              </a:ext>
            </a:extLst>
          </p:cNvPr>
          <p:cNvGrpSpPr/>
          <p:nvPr/>
        </p:nvGrpSpPr>
        <p:grpSpPr>
          <a:xfrm>
            <a:off x="2174598" y="1352138"/>
            <a:ext cx="586573" cy="586573"/>
            <a:chOff x="1473439" y="1520743"/>
            <a:chExt cx="586573" cy="586573"/>
          </a:xfrm>
        </p:grpSpPr>
        <p:pic>
          <p:nvPicPr>
            <p:cNvPr id="37" name="Graphic 36" descr="Ruler">
              <a:extLst>
                <a:ext uri="{FF2B5EF4-FFF2-40B4-BE49-F238E27FC236}">
                  <a16:creationId xmlns:a16="http://schemas.microsoft.com/office/drawing/2014/main" id="{E26ADBA3-32A1-4463-B731-0356699E39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8846732">
              <a:off x="1473439" y="1520743"/>
              <a:ext cx="586573" cy="586573"/>
            </a:xfrm>
            <a:prstGeom prst="rect">
              <a:avLst/>
            </a:prstGeom>
          </p:spPr>
        </p:pic>
        <p:cxnSp>
          <p:nvCxnSpPr>
            <p:cNvPr id="39" name="Straight Arrow Connector 38">
              <a:extLst>
                <a:ext uri="{FF2B5EF4-FFF2-40B4-BE49-F238E27FC236}">
                  <a16:creationId xmlns:a16="http://schemas.microsoft.com/office/drawing/2014/main" id="{FE7ABBA2-B472-4FB0-BCD6-EF9C8F54F558}"/>
                </a:ext>
              </a:extLst>
            </p:cNvPr>
            <p:cNvCxnSpPr>
              <a:cxnSpLocks/>
            </p:cNvCxnSpPr>
            <p:nvPr/>
          </p:nvCxnSpPr>
          <p:spPr>
            <a:xfrm flipV="1">
              <a:off x="2029692" y="1569845"/>
              <a:ext cx="0" cy="488367"/>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clusters 1">
            <a:extLst>
              <a:ext uri="{FF2B5EF4-FFF2-40B4-BE49-F238E27FC236}">
                <a16:creationId xmlns:a16="http://schemas.microsoft.com/office/drawing/2014/main" id="{CCECC2F4-4BFD-4007-846F-5B94B90198F6}"/>
              </a:ext>
            </a:extLst>
          </p:cNvPr>
          <p:cNvGrpSpPr/>
          <p:nvPr/>
        </p:nvGrpSpPr>
        <p:grpSpPr>
          <a:xfrm>
            <a:off x="5460498" y="1405742"/>
            <a:ext cx="4722604" cy="3928258"/>
            <a:chOff x="5460498" y="1405742"/>
            <a:chExt cx="4722604" cy="3928258"/>
          </a:xfrm>
        </p:grpSpPr>
        <p:sp>
          <p:nvSpPr>
            <p:cNvPr id="51" name="k3">
              <a:extLst>
                <a:ext uri="{FF2B5EF4-FFF2-40B4-BE49-F238E27FC236}">
                  <a16:creationId xmlns:a16="http://schemas.microsoft.com/office/drawing/2014/main" id="{31417D02-E040-46A5-BD5E-18874E8DE7AD}"/>
                </a:ext>
              </a:extLst>
            </p:cNvPr>
            <p:cNvSpPr/>
            <p:nvPr/>
          </p:nvSpPr>
          <p:spPr bwMode="auto">
            <a:xfrm>
              <a:off x="6421582" y="3588327"/>
              <a:ext cx="2642021" cy="1745673"/>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021" h="1745673">
                  <a:moveTo>
                    <a:pt x="1066800" y="1745673"/>
                  </a:moveTo>
                  <a:lnTo>
                    <a:pt x="782782" y="1614055"/>
                  </a:lnTo>
                  <a:lnTo>
                    <a:pt x="103909" y="609600"/>
                  </a:lnTo>
                  <a:lnTo>
                    <a:pt x="0" y="214746"/>
                  </a:lnTo>
                  <a:lnTo>
                    <a:pt x="187036" y="6928"/>
                  </a:lnTo>
                  <a:lnTo>
                    <a:pt x="588818" y="0"/>
                  </a:lnTo>
                  <a:lnTo>
                    <a:pt x="2535382" y="180109"/>
                  </a:lnTo>
                  <a:cubicBezTo>
                    <a:pt x="2699327" y="568036"/>
                    <a:pt x="2676236" y="1385455"/>
                    <a:pt x="2452254" y="162098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k2">
              <a:extLst>
                <a:ext uri="{FF2B5EF4-FFF2-40B4-BE49-F238E27FC236}">
                  <a16:creationId xmlns:a16="http://schemas.microsoft.com/office/drawing/2014/main" id="{E876BDDF-C0DE-4845-A73A-6565AE6332DC}"/>
                </a:ext>
              </a:extLst>
            </p:cNvPr>
            <p:cNvSpPr/>
            <p:nvPr/>
          </p:nvSpPr>
          <p:spPr bwMode="auto">
            <a:xfrm>
              <a:off x="5460498" y="1405742"/>
              <a:ext cx="2276880" cy="3315985"/>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30917 w 2268040"/>
                <a:gd name="connsiteY0" fmla="*/ 1531424 h 3297076"/>
                <a:gd name="connsiteX1" fmla="*/ 44771 w 2268040"/>
                <a:gd name="connsiteY1" fmla="*/ 1953987 h 3297076"/>
                <a:gd name="connsiteX2" fmla="*/ 418844 w 2268040"/>
                <a:gd name="connsiteY2" fmla="*/ 3228605 h 3297076"/>
                <a:gd name="connsiteX3" fmla="*/ 979953 w 2268040"/>
                <a:gd name="connsiteY3" fmla="*/ 3083133 h 3297076"/>
                <a:gd name="connsiteX4" fmla="*/ 979953 w 2268040"/>
                <a:gd name="connsiteY4" fmla="*/ 2729842 h 3297076"/>
                <a:gd name="connsiteX5" fmla="*/ 841407 w 2268040"/>
                <a:gd name="connsiteY5" fmla="*/ 2314205 h 3297076"/>
                <a:gd name="connsiteX6" fmla="*/ 1166989 w 2268040"/>
                <a:gd name="connsiteY6" fmla="*/ 1635333 h 3297076"/>
                <a:gd name="connsiteX7" fmla="*/ 2025972 w 2268040"/>
                <a:gd name="connsiteY7" fmla="*/ 755570 h 3297076"/>
                <a:gd name="connsiteX8" fmla="*/ 2192226 w 2268040"/>
                <a:gd name="connsiteY8" fmla="*/ 496 h 3297076"/>
                <a:gd name="connsiteX9" fmla="*/ 1651898 w 2268040"/>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20717 w 2223763"/>
                <a:gd name="connsiteY0" fmla="*/ 1531424 h 3297076"/>
                <a:gd name="connsiteX1" fmla="*/ 494 w 2223763"/>
                <a:gd name="connsiteY1" fmla="*/ 1953987 h 3297076"/>
                <a:gd name="connsiteX2" fmla="*/ 374567 w 2223763"/>
                <a:gd name="connsiteY2" fmla="*/ 3228605 h 3297076"/>
                <a:gd name="connsiteX3" fmla="*/ 935676 w 2223763"/>
                <a:gd name="connsiteY3" fmla="*/ 3083133 h 3297076"/>
                <a:gd name="connsiteX4" fmla="*/ 935676 w 2223763"/>
                <a:gd name="connsiteY4" fmla="*/ 2729842 h 3297076"/>
                <a:gd name="connsiteX5" fmla="*/ 797130 w 2223763"/>
                <a:gd name="connsiteY5" fmla="*/ 2314205 h 3297076"/>
                <a:gd name="connsiteX6" fmla="*/ 1122712 w 2223763"/>
                <a:gd name="connsiteY6" fmla="*/ 1635333 h 3297076"/>
                <a:gd name="connsiteX7" fmla="*/ 1981695 w 2223763"/>
                <a:gd name="connsiteY7" fmla="*/ 755570 h 3297076"/>
                <a:gd name="connsiteX8" fmla="*/ 2147949 w 2223763"/>
                <a:gd name="connsiteY8" fmla="*/ 496 h 3297076"/>
                <a:gd name="connsiteX9" fmla="*/ 1607621 w 2223763"/>
                <a:gd name="connsiteY9" fmla="*/ 55915 h 3297076"/>
                <a:gd name="connsiteX0" fmla="*/ 0 w 2203046"/>
                <a:gd name="connsiteY0" fmla="*/ 1531424 h 3297076"/>
                <a:gd name="connsiteX1" fmla="*/ 47931 w 2203046"/>
                <a:gd name="connsiteY1" fmla="*/ 1953987 h 3297076"/>
                <a:gd name="connsiteX2" fmla="*/ 353850 w 2203046"/>
                <a:gd name="connsiteY2" fmla="*/ 3228605 h 3297076"/>
                <a:gd name="connsiteX3" fmla="*/ 914959 w 2203046"/>
                <a:gd name="connsiteY3" fmla="*/ 3083133 h 3297076"/>
                <a:gd name="connsiteX4" fmla="*/ 914959 w 2203046"/>
                <a:gd name="connsiteY4" fmla="*/ 2729842 h 3297076"/>
                <a:gd name="connsiteX5" fmla="*/ 776413 w 2203046"/>
                <a:gd name="connsiteY5" fmla="*/ 2314205 h 3297076"/>
                <a:gd name="connsiteX6" fmla="*/ 1101995 w 2203046"/>
                <a:gd name="connsiteY6" fmla="*/ 1635333 h 3297076"/>
                <a:gd name="connsiteX7" fmla="*/ 1960978 w 2203046"/>
                <a:gd name="connsiteY7" fmla="*/ 755570 h 3297076"/>
                <a:gd name="connsiteX8" fmla="*/ 2127232 w 2203046"/>
                <a:gd name="connsiteY8" fmla="*/ 496 h 3297076"/>
                <a:gd name="connsiteX9" fmla="*/ 1586904 w 2203046"/>
                <a:gd name="connsiteY9" fmla="*/ 55915 h 3297076"/>
                <a:gd name="connsiteX0" fmla="*/ 0 w 2276880"/>
                <a:gd name="connsiteY0" fmla="*/ 1690450 h 3297076"/>
                <a:gd name="connsiteX1" fmla="*/ 121765 w 2276880"/>
                <a:gd name="connsiteY1" fmla="*/ 1953987 h 3297076"/>
                <a:gd name="connsiteX2" fmla="*/ 427684 w 2276880"/>
                <a:gd name="connsiteY2" fmla="*/ 3228605 h 3297076"/>
                <a:gd name="connsiteX3" fmla="*/ 988793 w 2276880"/>
                <a:gd name="connsiteY3" fmla="*/ 3083133 h 3297076"/>
                <a:gd name="connsiteX4" fmla="*/ 988793 w 2276880"/>
                <a:gd name="connsiteY4" fmla="*/ 2729842 h 3297076"/>
                <a:gd name="connsiteX5" fmla="*/ 850247 w 2276880"/>
                <a:gd name="connsiteY5" fmla="*/ 2314205 h 3297076"/>
                <a:gd name="connsiteX6" fmla="*/ 1175829 w 2276880"/>
                <a:gd name="connsiteY6" fmla="*/ 1635333 h 3297076"/>
                <a:gd name="connsiteX7" fmla="*/ 2034812 w 2276880"/>
                <a:gd name="connsiteY7" fmla="*/ 755570 h 3297076"/>
                <a:gd name="connsiteX8" fmla="*/ 2201066 w 2276880"/>
                <a:gd name="connsiteY8" fmla="*/ 496 h 3297076"/>
                <a:gd name="connsiteX9" fmla="*/ 1660738 w 2276880"/>
                <a:gd name="connsiteY9" fmla="*/ 55915 h 3297076"/>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880" h="3315985">
                  <a:moveTo>
                    <a:pt x="0" y="1690450"/>
                  </a:moveTo>
                  <a:cubicBezTo>
                    <a:pt x="89101" y="2010899"/>
                    <a:pt x="262885" y="2996491"/>
                    <a:pt x="427684" y="3228605"/>
                  </a:cubicBezTo>
                  <a:cubicBezTo>
                    <a:pt x="592483" y="3460719"/>
                    <a:pt x="895275" y="3166260"/>
                    <a:pt x="988793" y="3083133"/>
                  </a:cubicBezTo>
                  <a:cubicBezTo>
                    <a:pt x="1082311" y="3000006"/>
                    <a:pt x="1011884" y="2857997"/>
                    <a:pt x="988793" y="2729842"/>
                  </a:cubicBezTo>
                  <a:cubicBezTo>
                    <a:pt x="965702" y="2601687"/>
                    <a:pt x="819074" y="2496623"/>
                    <a:pt x="850247" y="2314205"/>
                  </a:cubicBezTo>
                  <a:cubicBezTo>
                    <a:pt x="881420" y="2131787"/>
                    <a:pt x="978402" y="1895105"/>
                    <a:pt x="1175829" y="1635333"/>
                  </a:cubicBezTo>
                  <a:lnTo>
                    <a:pt x="2034812" y="755570"/>
                  </a:lnTo>
                  <a:cubicBezTo>
                    <a:pt x="2205685" y="483097"/>
                    <a:pt x="2381175" y="-17977"/>
                    <a:pt x="2201066" y="496"/>
                  </a:cubicBezTo>
                  <a:lnTo>
                    <a:pt x="1660738" y="55915"/>
                  </a:ln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3" name="k1">
              <a:extLst>
                <a:ext uri="{FF2B5EF4-FFF2-40B4-BE49-F238E27FC236}">
                  <a16:creationId xmlns:a16="http://schemas.microsoft.com/office/drawing/2014/main" id="{77762E36-C475-415E-8B74-CD8D2BE35344}"/>
                </a:ext>
              </a:extLst>
            </p:cNvPr>
            <p:cNvSpPr/>
            <p:nvPr/>
          </p:nvSpPr>
          <p:spPr bwMode="auto">
            <a:xfrm>
              <a:off x="7758545" y="1496292"/>
              <a:ext cx="2424557" cy="3199186"/>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99186"/>
                <a:gd name="connsiteX1" fmla="*/ 1226128 w 2424557"/>
                <a:gd name="connsiteY1" fmla="*/ 256309 h 3199186"/>
                <a:gd name="connsiteX2" fmla="*/ 568037 w 2424557"/>
                <a:gd name="connsiteY2" fmla="*/ 0 h 3199186"/>
                <a:gd name="connsiteX3" fmla="*/ 96982 w 2424557"/>
                <a:gd name="connsiteY3" fmla="*/ 48491 h 3199186"/>
                <a:gd name="connsiteX4" fmla="*/ 0 w 2424557"/>
                <a:gd name="connsiteY4" fmla="*/ 408709 h 3199186"/>
                <a:gd name="connsiteX5" fmla="*/ 408710 w 2424557"/>
                <a:gd name="connsiteY5" fmla="*/ 1246909 h 3199186"/>
                <a:gd name="connsiteX6" fmla="*/ 1357746 w 2424557"/>
                <a:gd name="connsiteY6" fmla="*/ 2445327 h 3199186"/>
                <a:gd name="connsiteX7" fmla="*/ 1517073 w 2424557"/>
                <a:gd name="connsiteY7" fmla="*/ 3027218 h 3199186"/>
                <a:gd name="connsiteX8" fmla="*/ 1939637 w 2424557"/>
                <a:gd name="connsiteY8" fmla="*/ 3172691 h 3199186"/>
                <a:gd name="connsiteX9" fmla="*/ 2292928 w 2424557"/>
                <a:gd name="connsiteY9" fmla="*/ 2570018 h 319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557" h="3199186">
                  <a:moveTo>
                    <a:pt x="2424546" y="1302327"/>
                  </a:moveTo>
                  <a:cubicBezTo>
                    <a:pt x="2428318" y="959334"/>
                    <a:pt x="1535546" y="473364"/>
                    <a:pt x="1226128" y="256309"/>
                  </a:cubicBezTo>
                  <a:cubicBezTo>
                    <a:pt x="916710" y="39255"/>
                    <a:pt x="756228" y="34636"/>
                    <a:pt x="568037" y="0"/>
                  </a:cubicBezTo>
                  <a:lnTo>
                    <a:pt x="96982" y="48491"/>
                  </a:lnTo>
                  <a:lnTo>
                    <a:pt x="0" y="408709"/>
                  </a:lnTo>
                  <a:lnTo>
                    <a:pt x="408710" y="1246909"/>
                  </a:lnTo>
                  <a:lnTo>
                    <a:pt x="1357746" y="2445327"/>
                  </a:lnTo>
                  <a:lnTo>
                    <a:pt x="1517073" y="3027218"/>
                  </a:lnTo>
                  <a:cubicBezTo>
                    <a:pt x="1614055" y="3148445"/>
                    <a:pt x="1810328" y="3248891"/>
                    <a:pt x="1939637" y="3172691"/>
                  </a:cubicBezTo>
                  <a:cubicBezTo>
                    <a:pt x="2068946" y="3096491"/>
                    <a:pt x="2107010" y="2668678"/>
                    <a:pt x="2292928" y="2570018"/>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49" name="centroids 1">
            <a:extLst>
              <a:ext uri="{FF2B5EF4-FFF2-40B4-BE49-F238E27FC236}">
                <a16:creationId xmlns:a16="http://schemas.microsoft.com/office/drawing/2014/main" id="{2B19210B-2FAC-4206-9812-4B6254218C14}"/>
              </a:ext>
            </a:extLst>
          </p:cNvPr>
          <p:cNvGrpSpPr/>
          <p:nvPr/>
        </p:nvGrpSpPr>
        <p:grpSpPr>
          <a:xfrm>
            <a:off x="5570931" y="2794441"/>
            <a:ext cx="4486178" cy="2204838"/>
            <a:chOff x="5546685" y="2816353"/>
            <a:chExt cx="4486178" cy="2204838"/>
          </a:xfrm>
        </p:grpSpPr>
        <p:sp>
          <p:nvSpPr>
            <p:cNvPr id="29" name="Oval 28">
              <a:extLst>
                <a:ext uri="{FF2B5EF4-FFF2-40B4-BE49-F238E27FC236}">
                  <a16:creationId xmlns:a16="http://schemas.microsoft.com/office/drawing/2014/main" id="{BDE20FBB-8466-4C78-AB90-8C1BD26D9608}"/>
                </a:ext>
              </a:extLst>
            </p:cNvPr>
            <p:cNvSpPr/>
            <p:nvPr/>
          </p:nvSpPr>
          <p:spPr bwMode="auto">
            <a:xfrm>
              <a:off x="5546685" y="303668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96414D2-48B6-4575-A4E4-ACFDCD8B573B}"/>
                </a:ext>
              </a:extLst>
            </p:cNvPr>
            <p:cNvSpPr/>
            <p:nvPr/>
          </p:nvSpPr>
          <p:spPr bwMode="auto">
            <a:xfrm>
              <a:off x="9790408" y="2816353"/>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0D7956A-C4C4-461C-BEAC-969F0968F496}"/>
                </a:ext>
              </a:extLst>
            </p:cNvPr>
            <p:cNvSpPr/>
            <p:nvPr/>
          </p:nvSpPr>
          <p:spPr bwMode="auto">
            <a:xfrm>
              <a:off x="7630389" y="477873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clusters 2">
            <a:extLst>
              <a:ext uri="{FF2B5EF4-FFF2-40B4-BE49-F238E27FC236}">
                <a16:creationId xmlns:a16="http://schemas.microsoft.com/office/drawing/2014/main" id="{A1F96AA1-64F5-4E60-B31E-9A06F8526DFF}"/>
              </a:ext>
            </a:extLst>
          </p:cNvPr>
          <p:cNvGrpSpPr/>
          <p:nvPr/>
        </p:nvGrpSpPr>
        <p:grpSpPr>
          <a:xfrm>
            <a:off x="5567642" y="1565555"/>
            <a:ext cx="4240666" cy="3092882"/>
            <a:chOff x="5415242" y="1413155"/>
            <a:chExt cx="4240666" cy="3092882"/>
          </a:xfrm>
        </p:grpSpPr>
        <p:sp>
          <p:nvSpPr>
            <p:cNvPr id="62" name="k3">
              <a:extLst>
                <a:ext uri="{FF2B5EF4-FFF2-40B4-BE49-F238E27FC236}">
                  <a16:creationId xmlns:a16="http://schemas.microsoft.com/office/drawing/2014/main" id="{B8D6E71E-4A85-4A32-B370-CF9789CA7FE8}"/>
                </a:ext>
              </a:extLst>
            </p:cNvPr>
            <p:cNvSpPr/>
            <p:nvPr/>
          </p:nvSpPr>
          <p:spPr bwMode="auto">
            <a:xfrm>
              <a:off x="5415242" y="3538930"/>
              <a:ext cx="3359307" cy="96710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3234 h 941724"/>
                <a:gd name="connsiteX1" fmla="*/ 637309 w 3355235"/>
                <a:gd name="connsiteY1" fmla="*/ 941724 h 941724"/>
                <a:gd name="connsiteX2" fmla="*/ 0 w 3355235"/>
                <a:gd name="connsiteY2" fmla="*/ 456815 h 941724"/>
                <a:gd name="connsiteX3" fmla="*/ 221672 w 3355235"/>
                <a:gd name="connsiteY3" fmla="*/ 48106 h 941724"/>
                <a:gd name="connsiteX4" fmla="*/ 1205345 w 3355235"/>
                <a:gd name="connsiteY4" fmla="*/ 48106 h 941724"/>
                <a:gd name="connsiteX5" fmla="*/ 3151909 w 3355235"/>
                <a:gd name="connsiteY5" fmla="*/ 228215 h 941724"/>
                <a:gd name="connsiteX6" fmla="*/ 3241963 w 3355235"/>
                <a:gd name="connsiteY6" fmla="*/ 851670 h 941724"/>
                <a:gd name="connsiteX0" fmla="*/ 1828800 w 3530350"/>
                <a:gd name="connsiteY0" fmla="*/ 893234 h 941724"/>
                <a:gd name="connsiteX1" fmla="*/ 637309 w 3530350"/>
                <a:gd name="connsiteY1" fmla="*/ 941724 h 941724"/>
                <a:gd name="connsiteX2" fmla="*/ 0 w 3530350"/>
                <a:gd name="connsiteY2" fmla="*/ 456815 h 941724"/>
                <a:gd name="connsiteX3" fmla="*/ 221672 w 3530350"/>
                <a:gd name="connsiteY3" fmla="*/ 48106 h 941724"/>
                <a:gd name="connsiteX4" fmla="*/ 1205345 w 3530350"/>
                <a:gd name="connsiteY4" fmla="*/ 48106 h 941724"/>
                <a:gd name="connsiteX5" fmla="*/ 3151909 w 3530350"/>
                <a:gd name="connsiteY5" fmla="*/ 228215 h 941724"/>
                <a:gd name="connsiteX6" fmla="*/ 3241963 w 3530350"/>
                <a:gd name="connsiteY6" fmla="*/ 851670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67107"/>
                <a:gd name="connsiteX1" fmla="*/ 637309 w 3350496"/>
                <a:gd name="connsiteY1" fmla="*/ 941724 h 967107"/>
                <a:gd name="connsiteX2" fmla="*/ 0 w 3350496"/>
                <a:gd name="connsiteY2" fmla="*/ 456815 h 967107"/>
                <a:gd name="connsiteX3" fmla="*/ 221672 w 3350496"/>
                <a:gd name="connsiteY3" fmla="*/ 48106 h 967107"/>
                <a:gd name="connsiteX4" fmla="*/ 1205345 w 3350496"/>
                <a:gd name="connsiteY4" fmla="*/ 48106 h 967107"/>
                <a:gd name="connsiteX5" fmla="*/ 3151909 w 3350496"/>
                <a:gd name="connsiteY5" fmla="*/ 228215 h 967107"/>
                <a:gd name="connsiteX6" fmla="*/ 3134053 w 3350496"/>
                <a:gd name="connsiteY6" fmla="*/ 863029 h 967107"/>
                <a:gd name="connsiteX0" fmla="*/ 1837611 w 3359307"/>
                <a:gd name="connsiteY0" fmla="*/ 893234 h 967107"/>
                <a:gd name="connsiteX1" fmla="*/ 646120 w 3359307"/>
                <a:gd name="connsiteY1" fmla="*/ 941724 h 967107"/>
                <a:gd name="connsiteX2" fmla="*/ 8811 w 3359307"/>
                <a:gd name="connsiteY2" fmla="*/ 456815 h 967107"/>
                <a:gd name="connsiteX3" fmla="*/ 230483 w 3359307"/>
                <a:gd name="connsiteY3" fmla="*/ 48106 h 967107"/>
                <a:gd name="connsiteX4" fmla="*/ 1214156 w 3359307"/>
                <a:gd name="connsiteY4" fmla="*/ 48106 h 967107"/>
                <a:gd name="connsiteX5" fmla="*/ 3160720 w 3359307"/>
                <a:gd name="connsiteY5" fmla="*/ 228215 h 967107"/>
                <a:gd name="connsiteX6" fmla="*/ 3142864 w 3359307"/>
                <a:gd name="connsiteY6" fmla="*/ 863029 h 96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307" h="967107">
                  <a:moveTo>
                    <a:pt x="1837611" y="893234"/>
                  </a:moveTo>
                  <a:cubicBezTo>
                    <a:pt x="1440447" y="909397"/>
                    <a:pt x="950920" y="1014460"/>
                    <a:pt x="646120" y="941724"/>
                  </a:cubicBezTo>
                  <a:cubicBezTo>
                    <a:pt x="341320" y="868988"/>
                    <a:pt x="-65080" y="593051"/>
                    <a:pt x="8811" y="456815"/>
                  </a:cubicBezTo>
                  <a:lnTo>
                    <a:pt x="230483" y="48106"/>
                  </a:lnTo>
                  <a:cubicBezTo>
                    <a:pt x="431374" y="-20012"/>
                    <a:pt x="565301" y="-11930"/>
                    <a:pt x="1214156" y="48106"/>
                  </a:cubicBezTo>
                  <a:cubicBezTo>
                    <a:pt x="1863011" y="108142"/>
                    <a:pt x="2839269" y="92395"/>
                    <a:pt x="3160720" y="228215"/>
                  </a:cubicBezTo>
                  <a:cubicBezTo>
                    <a:pt x="3482171" y="364036"/>
                    <a:pt x="3366846" y="627502"/>
                    <a:pt x="3142864" y="863029"/>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k2">
              <a:extLst>
                <a:ext uri="{FF2B5EF4-FFF2-40B4-BE49-F238E27FC236}">
                  <a16:creationId xmlns:a16="http://schemas.microsoft.com/office/drawing/2014/main" id="{5FFF65BD-0606-422A-8749-A0F92D047406}"/>
                </a:ext>
              </a:extLst>
            </p:cNvPr>
            <p:cNvSpPr/>
            <p:nvPr/>
          </p:nvSpPr>
          <p:spPr bwMode="auto">
            <a:xfrm>
              <a:off x="6040580" y="1413155"/>
              <a:ext cx="2331729" cy="1457997"/>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384139"/>
                <a:gd name="connsiteY0" fmla="*/ 1025236 h 1420090"/>
                <a:gd name="connsiteX1" fmla="*/ 0 w 2384139"/>
                <a:gd name="connsiteY1" fmla="*/ 1253836 h 1420090"/>
                <a:gd name="connsiteX2" fmla="*/ 290947 w 2384139"/>
                <a:gd name="connsiteY2" fmla="*/ 1420090 h 1420090"/>
                <a:gd name="connsiteX3" fmla="*/ 2043547 w 2384139"/>
                <a:gd name="connsiteY3" fmla="*/ 491837 h 1420090"/>
                <a:gd name="connsiteX4" fmla="*/ 2237511 w 2384139"/>
                <a:gd name="connsiteY4" fmla="*/ 6926 h 1420090"/>
                <a:gd name="connsiteX5" fmla="*/ 1087583 w 2384139"/>
                <a:gd name="connsiteY5" fmla="*/ 0 h 1420090"/>
                <a:gd name="connsiteX6" fmla="*/ 270164 w 2384139"/>
                <a:gd name="connsiteY6" fmla="*/ 658090 h 1420090"/>
                <a:gd name="connsiteX0" fmla="*/ 55419 w 2331729"/>
                <a:gd name="connsiteY0" fmla="*/ 1025236 h 1420090"/>
                <a:gd name="connsiteX1" fmla="*/ 0 w 2331729"/>
                <a:gd name="connsiteY1" fmla="*/ 1253836 h 1420090"/>
                <a:gd name="connsiteX2" fmla="*/ 290947 w 2331729"/>
                <a:gd name="connsiteY2" fmla="*/ 1420090 h 1420090"/>
                <a:gd name="connsiteX3" fmla="*/ 2043547 w 2331729"/>
                <a:gd name="connsiteY3" fmla="*/ 491837 h 1420090"/>
                <a:gd name="connsiteX4" fmla="*/ 2237511 w 2331729"/>
                <a:gd name="connsiteY4" fmla="*/ 6926 h 1420090"/>
                <a:gd name="connsiteX5" fmla="*/ 1087583 w 2331729"/>
                <a:gd name="connsiteY5" fmla="*/ 0 h 1420090"/>
                <a:gd name="connsiteX6" fmla="*/ 270164 w 2331729"/>
                <a:gd name="connsiteY6" fmla="*/ 658090 h 1420090"/>
                <a:gd name="connsiteX0" fmla="*/ 55419 w 2331729"/>
                <a:gd name="connsiteY0" fmla="*/ 1025236 h 1457988"/>
                <a:gd name="connsiteX1" fmla="*/ 0 w 2331729"/>
                <a:gd name="connsiteY1" fmla="*/ 1253836 h 1457988"/>
                <a:gd name="connsiteX2" fmla="*/ 290947 w 2331729"/>
                <a:gd name="connsiteY2" fmla="*/ 1420090 h 1457988"/>
                <a:gd name="connsiteX3" fmla="*/ 2043547 w 2331729"/>
                <a:gd name="connsiteY3" fmla="*/ 491837 h 1457988"/>
                <a:gd name="connsiteX4" fmla="*/ 2237511 w 2331729"/>
                <a:gd name="connsiteY4" fmla="*/ 6926 h 1457988"/>
                <a:gd name="connsiteX5" fmla="*/ 1087583 w 2331729"/>
                <a:gd name="connsiteY5" fmla="*/ 0 h 1457988"/>
                <a:gd name="connsiteX6" fmla="*/ 270164 w 2331729"/>
                <a:gd name="connsiteY6" fmla="*/ 658090 h 1457988"/>
                <a:gd name="connsiteX0" fmla="*/ 55419 w 2331729"/>
                <a:gd name="connsiteY0" fmla="*/ 1025245 h 1457997"/>
                <a:gd name="connsiteX1" fmla="*/ 0 w 2331729"/>
                <a:gd name="connsiteY1" fmla="*/ 1253845 h 1457997"/>
                <a:gd name="connsiteX2" fmla="*/ 290947 w 2331729"/>
                <a:gd name="connsiteY2" fmla="*/ 1420099 h 1457997"/>
                <a:gd name="connsiteX3" fmla="*/ 2043547 w 2331729"/>
                <a:gd name="connsiteY3" fmla="*/ 491846 h 1457997"/>
                <a:gd name="connsiteX4" fmla="*/ 2237511 w 2331729"/>
                <a:gd name="connsiteY4" fmla="*/ 6935 h 1457997"/>
                <a:gd name="connsiteX5" fmla="*/ 1087583 w 2331729"/>
                <a:gd name="connsiteY5" fmla="*/ 9 h 1457997"/>
                <a:gd name="connsiteX6" fmla="*/ 270164 w 2331729"/>
                <a:gd name="connsiteY6" fmla="*/ 658099 h 14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729" h="1457997">
                  <a:moveTo>
                    <a:pt x="55419" y="1025245"/>
                  </a:moveTo>
                  <a:lnTo>
                    <a:pt x="0" y="1253845"/>
                  </a:lnTo>
                  <a:cubicBezTo>
                    <a:pt x="39255" y="1319654"/>
                    <a:pt x="-49644" y="1547099"/>
                    <a:pt x="290947" y="1420099"/>
                  </a:cubicBezTo>
                  <a:cubicBezTo>
                    <a:pt x="631538" y="1293099"/>
                    <a:pt x="1719120" y="727373"/>
                    <a:pt x="2043547" y="491846"/>
                  </a:cubicBezTo>
                  <a:cubicBezTo>
                    <a:pt x="2367974" y="256319"/>
                    <a:pt x="2396838" y="88908"/>
                    <a:pt x="2237511" y="6935"/>
                  </a:cubicBezTo>
                  <a:lnTo>
                    <a:pt x="1087583" y="9"/>
                  </a:lnTo>
                  <a:cubicBezTo>
                    <a:pt x="704274" y="-2300"/>
                    <a:pt x="542637" y="438736"/>
                    <a:pt x="270164" y="658099"/>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k1">
              <a:extLst>
                <a:ext uri="{FF2B5EF4-FFF2-40B4-BE49-F238E27FC236}">
                  <a16:creationId xmlns:a16="http://schemas.microsoft.com/office/drawing/2014/main" id="{96E3936F-A30E-4677-8AF7-6B2B8023F9B4}"/>
                </a:ext>
              </a:extLst>
            </p:cNvPr>
            <p:cNvSpPr/>
            <p:nvPr/>
          </p:nvSpPr>
          <p:spPr bwMode="auto">
            <a:xfrm>
              <a:off x="8536284" y="2462012"/>
              <a:ext cx="1119624" cy="20029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63299 w 1191899"/>
                <a:gd name="connsiteY0" fmla="*/ 741381 h 2112981"/>
                <a:gd name="connsiteX1" fmla="*/ 492245 w 1191899"/>
                <a:gd name="connsiteY1" fmla="*/ 55582 h 2112981"/>
                <a:gd name="connsiteX2" fmla="*/ 138953 w 1191899"/>
                <a:gd name="connsiteY2" fmla="*/ 83290 h 2112981"/>
                <a:gd name="connsiteX3" fmla="*/ 21190 w 1191899"/>
                <a:gd name="connsiteY3" fmla="*/ 422727 h 2112981"/>
                <a:gd name="connsiteX4" fmla="*/ 540735 w 1191899"/>
                <a:gd name="connsiteY4" fmla="*/ 1766618 h 2112981"/>
                <a:gd name="connsiteX5" fmla="*/ 748553 w 1191899"/>
                <a:gd name="connsiteY5" fmla="*/ 2112981 h 2112981"/>
                <a:gd name="connsiteX6" fmla="*/ 1191899 w 1191899"/>
                <a:gd name="connsiteY6" fmla="*/ 1925945 h 2112981"/>
                <a:gd name="connsiteX7" fmla="*/ 1178045 w 1191899"/>
                <a:gd name="connsiteY7" fmla="*/ 1482599 h 2112981"/>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492245 w 1221351"/>
                <a:gd name="connsiteY0" fmla="*/ 55582 h 2117038"/>
                <a:gd name="connsiteX1" fmla="*/ 138953 w 1221351"/>
                <a:gd name="connsiteY1" fmla="*/ 83290 h 2117038"/>
                <a:gd name="connsiteX2" fmla="*/ 21190 w 1221351"/>
                <a:gd name="connsiteY2" fmla="*/ 422727 h 2117038"/>
                <a:gd name="connsiteX3" fmla="*/ 540735 w 1221351"/>
                <a:gd name="connsiteY3" fmla="*/ 1766618 h 2117038"/>
                <a:gd name="connsiteX4" fmla="*/ 748553 w 1221351"/>
                <a:gd name="connsiteY4" fmla="*/ 2112981 h 2117038"/>
                <a:gd name="connsiteX5" fmla="*/ 1191899 w 1221351"/>
                <a:gd name="connsiteY5" fmla="*/ 1925945 h 2117038"/>
                <a:gd name="connsiteX6" fmla="*/ 1178045 w 1221351"/>
                <a:gd name="connsiteY6" fmla="*/ 1482599 h 21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351" h="2117038">
                  <a:moveTo>
                    <a:pt x="492245" y="55582"/>
                  </a:moveTo>
                  <a:cubicBezTo>
                    <a:pt x="354854" y="-54100"/>
                    <a:pt x="217462" y="22099"/>
                    <a:pt x="138953" y="83290"/>
                  </a:cubicBezTo>
                  <a:cubicBezTo>
                    <a:pt x="60444" y="144481"/>
                    <a:pt x="-45774" y="142172"/>
                    <a:pt x="21190" y="422727"/>
                  </a:cubicBezTo>
                  <a:lnTo>
                    <a:pt x="540735" y="1766618"/>
                  </a:lnTo>
                  <a:cubicBezTo>
                    <a:pt x="661962" y="2048327"/>
                    <a:pt x="640026" y="2086427"/>
                    <a:pt x="748553" y="2112981"/>
                  </a:cubicBezTo>
                  <a:cubicBezTo>
                    <a:pt x="857080" y="2139535"/>
                    <a:pt x="1120317" y="2031009"/>
                    <a:pt x="1191899" y="1925945"/>
                  </a:cubicBezTo>
                  <a:cubicBezTo>
                    <a:pt x="1263481" y="1820881"/>
                    <a:pt x="1182663" y="1630381"/>
                    <a:pt x="1178045" y="1482599"/>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56" name="centroids 2">
            <a:extLst>
              <a:ext uri="{FF2B5EF4-FFF2-40B4-BE49-F238E27FC236}">
                <a16:creationId xmlns:a16="http://schemas.microsoft.com/office/drawing/2014/main" id="{D7D11DD7-0BF3-445A-8B5F-C65187F83613}"/>
              </a:ext>
            </a:extLst>
          </p:cNvPr>
          <p:cNvGrpSpPr/>
          <p:nvPr/>
        </p:nvGrpSpPr>
        <p:grpSpPr>
          <a:xfrm>
            <a:off x="6450924" y="2564382"/>
            <a:ext cx="2629223" cy="1784595"/>
            <a:chOff x="6274278" y="2433894"/>
            <a:chExt cx="2629223" cy="1784595"/>
          </a:xfrm>
        </p:grpSpPr>
        <p:sp>
          <p:nvSpPr>
            <p:cNvPr id="57" name="Oval 56">
              <a:extLst>
                <a:ext uri="{FF2B5EF4-FFF2-40B4-BE49-F238E27FC236}">
                  <a16:creationId xmlns:a16="http://schemas.microsoft.com/office/drawing/2014/main" id="{7847B8F1-D425-4EB1-99AD-902DD29C29B3}"/>
                </a:ext>
              </a:extLst>
            </p:cNvPr>
            <p:cNvSpPr/>
            <p:nvPr/>
          </p:nvSpPr>
          <p:spPr bwMode="auto">
            <a:xfrm>
              <a:off x="6274278" y="243389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01BA018-E4F4-477B-B3AA-34BE26B9FA9F}"/>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AE163FEC-D16E-4F6F-9FB1-47868164DAA9}"/>
                </a:ext>
              </a:extLst>
            </p:cNvPr>
            <p:cNvSpPr/>
            <p:nvPr/>
          </p:nvSpPr>
          <p:spPr bwMode="auto">
            <a:xfrm>
              <a:off x="7434031" y="397603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clusters 3">
            <a:extLst>
              <a:ext uri="{FF2B5EF4-FFF2-40B4-BE49-F238E27FC236}">
                <a16:creationId xmlns:a16="http://schemas.microsoft.com/office/drawing/2014/main" id="{80F87F4E-FAE9-4344-85D2-C89277C575C5}"/>
              </a:ext>
            </a:extLst>
          </p:cNvPr>
          <p:cNvGrpSpPr/>
          <p:nvPr/>
        </p:nvGrpSpPr>
        <p:grpSpPr>
          <a:xfrm>
            <a:off x="5728854" y="1479867"/>
            <a:ext cx="4046679" cy="3305586"/>
            <a:chOff x="5424054" y="1175067"/>
            <a:chExt cx="4046679" cy="3305586"/>
          </a:xfrm>
        </p:grpSpPr>
        <p:sp>
          <p:nvSpPr>
            <p:cNvPr id="70" name="k3">
              <a:extLst>
                <a:ext uri="{FF2B5EF4-FFF2-40B4-BE49-F238E27FC236}">
                  <a16:creationId xmlns:a16="http://schemas.microsoft.com/office/drawing/2014/main" id="{11A38C19-4EC2-44A5-AB7E-B7B1E51E6348}"/>
                </a:ext>
              </a:extLst>
            </p:cNvPr>
            <p:cNvSpPr/>
            <p:nvPr/>
          </p:nvSpPr>
          <p:spPr bwMode="auto">
            <a:xfrm>
              <a:off x="5424054" y="3542051"/>
              <a:ext cx="1729424" cy="938602"/>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90111 h 938601"/>
                <a:gd name="connsiteX1" fmla="*/ 637309 w 3355235"/>
                <a:gd name="connsiteY1" fmla="*/ 938601 h 938601"/>
                <a:gd name="connsiteX2" fmla="*/ 0 w 3355235"/>
                <a:gd name="connsiteY2" fmla="*/ 453692 h 938601"/>
                <a:gd name="connsiteX3" fmla="*/ 221672 w 3355235"/>
                <a:gd name="connsiteY3" fmla="*/ 44983 h 938601"/>
                <a:gd name="connsiteX4" fmla="*/ 1205345 w 3355235"/>
                <a:gd name="connsiteY4" fmla="*/ 44983 h 938601"/>
                <a:gd name="connsiteX5" fmla="*/ 3151909 w 3355235"/>
                <a:gd name="connsiteY5" fmla="*/ 225092 h 938601"/>
                <a:gd name="connsiteX6" fmla="*/ 3241963 w 3355235"/>
                <a:gd name="connsiteY6" fmla="*/ 848547 h 938601"/>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0112 h 938602"/>
                <a:gd name="connsiteX1" fmla="*/ 637309 w 3355235"/>
                <a:gd name="connsiteY1" fmla="*/ 938602 h 938602"/>
                <a:gd name="connsiteX2" fmla="*/ 0 w 3355235"/>
                <a:gd name="connsiteY2" fmla="*/ 453693 h 938602"/>
                <a:gd name="connsiteX3" fmla="*/ 221672 w 3355235"/>
                <a:gd name="connsiteY3" fmla="*/ 44984 h 938602"/>
                <a:gd name="connsiteX4" fmla="*/ 1205345 w 3355235"/>
                <a:gd name="connsiteY4" fmla="*/ 44984 h 938602"/>
                <a:gd name="connsiteX5" fmla="*/ 3151909 w 3355235"/>
                <a:gd name="connsiteY5" fmla="*/ 225093 h 938602"/>
                <a:gd name="connsiteX6" fmla="*/ 3241963 w 3355235"/>
                <a:gd name="connsiteY6" fmla="*/ 848548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5235" h="938602">
                  <a:moveTo>
                    <a:pt x="1828800" y="890112"/>
                  </a:moveTo>
                  <a:lnTo>
                    <a:pt x="637309" y="938602"/>
                  </a:lnTo>
                  <a:cubicBezTo>
                    <a:pt x="397164" y="871638"/>
                    <a:pt x="157018" y="846238"/>
                    <a:pt x="0" y="453693"/>
                  </a:cubicBezTo>
                  <a:lnTo>
                    <a:pt x="221672" y="44984"/>
                  </a:lnTo>
                  <a:cubicBezTo>
                    <a:pt x="422563" y="-23134"/>
                    <a:pt x="716972" y="14966"/>
                    <a:pt x="1205345" y="44984"/>
                  </a:cubicBezTo>
                  <a:cubicBezTo>
                    <a:pt x="1693718" y="75002"/>
                    <a:pt x="2987964" y="-162834"/>
                    <a:pt x="3151909" y="225093"/>
                  </a:cubicBezTo>
                  <a:cubicBezTo>
                    <a:pt x="3315854" y="613020"/>
                    <a:pt x="3465945" y="613021"/>
                    <a:pt x="3241963" y="848548"/>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k2">
              <a:extLst>
                <a:ext uri="{FF2B5EF4-FFF2-40B4-BE49-F238E27FC236}">
                  <a16:creationId xmlns:a16="http://schemas.microsoft.com/office/drawing/2014/main" id="{F095EB4E-DA20-4291-925F-F4F69447F425}"/>
                </a:ext>
              </a:extLst>
            </p:cNvPr>
            <p:cNvSpPr/>
            <p:nvPr/>
          </p:nvSpPr>
          <p:spPr bwMode="auto">
            <a:xfrm>
              <a:off x="6793904" y="1175067"/>
              <a:ext cx="1463921" cy="558240"/>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10743"/>
                <a:gd name="connsiteY0" fmla="*/ 468752 h 468752"/>
                <a:gd name="connsiteX1" fmla="*/ 1489763 w 1610743"/>
                <a:gd name="connsiteY1" fmla="*/ 313231 h 468752"/>
                <a:gd name="connsiteX2" fmla="*/ 1506403 w 1610743"/>
                <a:gd name="connsiteY2" fmla="*/ 23354 h 468752"/>
                <a:gd name="connsiteX3" fmla="*/ 356475 w 1610743"/>
                <a:gd name="connsiteY3" fmla="*/ 16428 h 468752"/>
                <a:gd name="connsiteX4" fmla="*/ 0 w 1610743"/>
                <a:gd name="connsiteY4" fmla="*/ 394156 h 468752"/>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725595 w 1526761"/>
                <a:gd name="connsiteY0" fmla="*/ 491154 h 491154"/>
                <a:gd name="connsiteX1" fmla="*/ 1405781 w 1526761"/>
                <a:gd name="connsiteY1" fmla="*/ 335633 h 491154"/>
                <a:gd name="connsiteX2" fmla="*/ 1422421 w 1526761"/>
                <a:gd name="connsiteY2" fmla="*/ 45756 h 491154"/>
                <a:gd name="connsiteX3" fmla="*/ 272493 w 1526761"/>
                <a:gd name="connsiteY3" fmla="*/ 38830 h 491154"/>
                <a:gd name="connsiteX4" fmla="*/ 0 w 1526761"/>
                <a:gd name="connsiteY4" fmla="*/ 416558 h 491154"/>
                <a:gd name="connsiteX0" fmla="*/ 745026 w 1546192"/>
                <a:gd name="connsiteY0" fmla="*/ 491154 h 491154"/>
                <a:gd name="connsiteX1" fmla="*/ 1425212 w 1546192"/>
                <a:gd name="connsiteY1" fmla="*/ 335633 h 491154"/>
                <a:gd name="connsiteX2" fmla="*/ 1441852 w 1546192"/>
                <a:gd name="connsiteY2" fmla="*/ 45756 h 491154"/>
                <a:gd name="connsiteX3" fmla="*/ 291924 w 1546192"/>
                <a:gd name="connsiteY3" fmla="*/ 38830 h 491154"/>
                <a:gd name="connsiteX4" fmla="*/ 19431 w 1546192"/>
                <a:gd name="connsiteY4" fmla="*/ 416558 h 491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92" h="491154">
                  <a:moveTo>
                    <a:pt x="745026" y="491154"/>
                  </a:moveTo>
                  <a:lnTo>
                    <a:pt x="1425212" y="335633"/>
                  </a:lnTo>
                  <a:cubicBezTo>
                    <a:pt x="1524503" y="77015"/>
                    <a:pt x="1630733" y="95223"/>
                    <a:pt x="1441852" y="45756"/>
                  </a:cubicBezTo>
                  <a:cubicBezTo>
                    <a:pt x="1252971" y="-3711"/>
                    <a:pt x="528994" y="-22970"/>
                    <a:pt x="291924" y="38830"/>
                  </a:cubicBezTo>
                  <a:cubicBezTo>
                    <a:pt x="54854" y="100630"/>
                    <a:pt x="-45704" y="290649"/>
                    <a:pt x="19431" y="416558"/>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k1">
              <a:extLst>
                <a:ext uri="{FF2B5EF4-FFF2-40B4-BE49-F238E27FC236}">
                  <a16:creationId xmlns:a16="http://schemas.microsoft.com/office/drawing/2014/main" id="{0EAB558D-E61B-4C4A-BC3E-ABD71893A862}"/>
                </a:ext>
              </a:extLst>
            </p:cNvPr>
            <p:cNvSpPr/>
            <p:nvPr/>
          </p:nvSpPr>
          <p:spPr bwMode="auto">
            <a:xfrm>
              <a:off x="8041475" y="2442766"/>
              <a:ext cx="1429258" cy="19747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761723 h 2133323"/>
                <a:gd name="connsiteX1" fmla="*/ 1062340 w 1589450"/>
                <a:gd name="connsiteY1" fmla="*/ 75924 h 2133323"/>
                <a:gd name="connsiteX2" fmla="*/ 709048 w 1589450"/>
                <a:gd name="connsiteY2" fmla="*/ 103632 h 2133323"/>
                <a:gd name="connsiteX3" fmla="*/ 62319 w 1589450"/>
                <a:gd name="connsiteY3" fmla="*/ 845763 h 2133323"/>
                <a:gd name="connsiteX4" fmla="*/ 0 w 1589450"/>
                <a:gd name="connsiteY4" fmla="*/ 1786960 h 2133323"/>
                <a:gd name="connsiteX5" fmla="*/ 1318648 w 1589450"/>
                <a:gd name="connsiteY5" fmla="*/ 2133323 h 2133323"/>
                <a:gd name="connsiteX6" fmla="*/ 1565521 w 1589450"/>
                <a:gd name="connsiteY6" fmla="*/ 1748600 h 2133323"/>
                <a:gd name="connsiteX7" fmla="*/ 1589450 w 1589450"/>
                <a:gd name="connsiteY7" fmla="*/ 1466332 h 2133323"/>
                <a:gd name="connsiteX0" fmla="*/ 1664656 w 1720712"/>
                <a:gd name="connsiteY0" fmla="*/ 761723 h 2133323"/>
                <a:gd name="connsiteX1" fmla="*/ 1193602 w 1720712"/>
                <a:gd name="connsiteY1" fmla="*/ 75924 h 2133323"/>
                <a:gd name="connsiteX2" fmla="*/ 840310 w 1720712"/>
                <a:gd name="connsiteY2" fmla="*/ 103632 h 2133323"/>
                <a:gd name="connsiteX3" fmla="*/ 193581 w 1720712"/>
                <a:gd name="connsiteY3" fmla="*/ 845763 h 2133323"/>
                <a:gd name="connsiteX4" fmla="*/ 131262 w 1720712"/>
                <a:gd name="connsiteY4" fmla="*/ 1786960 h 2133323"/>
                <a:gd name="connsiteX5" fmla="*/ 1449910 w 1720712"/>
                <a:gd name="connsiteY5" fmla="*/ 2133323 h 2133323"/>
                <a:gd name="connsiteX6" fmla="*/ 1696783 w 1720712"/>
                <a:gd name="connsiteY6" fmla="*/ 1748600 h 2133323"/>
                <a:gd name="connsiteX7" fmla="*/ 1720712 w 1720712"/>
                <a:gd name="connsiteY7" fmla="*/ 1466332 h 2133323"/>
                <a:gd name="connsiteX0" fmla="*/ 1739078 w 1795134"/>
                <a:gd name="connsiteY0" fmla="*/ 761723 h 2133323"/>
                <a:gd name="connsiteX1" fmla="*/ 1268024 w 1795134"/>
                <a:gd name="connsiteY1" fmla="*/ 75924 h 2133323"/>
                <a:gd name="connsiteX2" fmla="*/ 914732 w 1795134"/>
                <a:gd name="connsiteY2" fmla="*/ 103632 h 2133323"/>
                <a:gd name="connsiteX3" fmla="*/ 268003 w 1795134"/>
                <a:gd name="connsiteY3" fmla="*/ 845763 h 2133323"/>
                <a:gd name="connsiteX4" fmla="*/ 205684 w 1795134"/>
                <a:gd name="connsiteY4" fmla="*/ 1786960 h 2133323"/>
                <a:gd name="connsiteX5" fmla="*/ 1524332 w 1795134"/>
                <a:gd name="connsiteY5" fmla="*/ 2133323 h 2133323"/>
                <a:gd name="connsiteX6" fmla="*/ 1771205 w 1795134"/>
                <a:gd name="connsiteY6" fmla="*/ 1748600 h 2133323"/>
                <a:gd name="connsiteX7" fmla="*/ 1795134 w 1795134"/>
                <a:gd name="connsiteY7" fmla="*/ 1466332 h 2133323"/>
                <a:gd name="connsiteX0" fmla="*/ 1739078 w 1795693"/>
                <a:gd name="connsiteY0" fmla="*/ 761723 h 2154503"/>
                <a:gd name="connsiteX1" fmla="*/ 1268024 w 1795693"/>
                <a:gd name="connsiteY1" fmla="*/ 75924 h 2154503"/>
                <a:gd name="connsiteX2" fmla="*/ 914732 w 1795693"/>
                <a:gd name="connsiteY2" fmla="*/ 103632 h 2154503"/>
                <a:gd name="connsiteX3" fmla="*/ 268003 w 1795693"/>
                <a:gd name="connsiteY3" fmla="*/ 845763 h 2154503"/>
                <a:gd name="connsiteX4" fmla="*/ 205684 w 1795693"/>
                <a:gd name="connsiteY4" fmla="*/ 1786960 h 2154503"/>
                <a:gd name="connsiteX5" fmla="*/ 1524332 w 1795693"/>
                <a:gd name="connsiteY5" fmla="*/ 2133323 h 2154503"/>
                <a:gd name="connsiteX6" fmla="*/ 1771205 w 1795693"/>
                <a:gd name="connsiteY6" fmla="*/ 1748600 h 2154503"/>
                <a:gd name="connsiteX7" fmla="*/ 1795134 w 1795693"/>
                <a:gd name="connsiteY7" fmla="*/ 1466332 h 2154503"/>
                <a:gd name="connsiteX0" fmla="*/ 1568569 w 1624626"/>
                <a:gd name="connsiteY0" fmla="*/ 761723 h 2140759"/>
                <a:gd name="connsiteX1" fmla="*/ 1097515 w 1624626"/>
                <a:gd name="connsiteY1" fmla="*/ 75924 h 2140759"/>
                <a:gd name="connsiteX2" fmla="*/ 744223 w 1624626"/>
                <a:gd name="connsiteY2" fmla="*/ 103632 h 2140759"/>
                <a:gd name="connsiteX3" fmla="*/ 97494 w 1624626"/>
                <a:gd name="connsiteY3" fmla="*/ 845763 h 2140759"/>
                <a:gd name="connsiteX4" fmla="*/ 289191 w 1624626"/>
                <a:gd name="connsiteY4" fmla="*/ 1991058 h 2140759"/>
                <a:gd name="connsiteX5" fmla="*/ 1353823 w 1624626"/>
                <a:gd name="connsiteY5" fmla="*/ 2133323 h 2140759"/>
                <a:gd name="connsiteX6" fmla="*/ 1600696 w 1624626"/>
                <a:gd name="connsiteY6" fmla="*/ 1748600 h 2140759"/>
                <a:gd name="connsiteX7" fmla="*/ 1624625 w 1624626"/>
                <a:gd name="connsiteY7" fmla="*/ 1466332 h 2140759"/>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119" h="2087232">
                  <a:moveTo>
                    <a:pt x="1503063" y="761723"/>
                  </a:moveTo>
                  <a:cubicBezTo>
                    <a:pt x="1346045" y="533123"/>
                    <a:pt x="1169400" y="185606"/>
                    <a:pt x="1032009" y="75924"/>
                  </a:cubicBezTo>
                  <a:cubicBezTo>
                    <a:pt x="894618" y="-33758"/>
                    <a:pt x="845387" y="-24674"/>
                    <a:pt x="678717" y="103632"/>
                  </a:cubicBezTo>
                  <a:cubicBezTo>
                    <a:pt x="463141" y="351009"/>
                    <a:pt x="107827" y="531192"/>
                    <a:pt x="31988" y="845763"/>
                  </a:cubicBezTo>
                  <a:cubicBezTo>
                    <a:pt x="-43851" y="1160334"/>
                    <a:pt x="13264" y="1799476"/>
                    <a:pt x="223685" y="1991058"/>
                  </a:cubicBezTo>
                  <a:cubicBezTo>
                    <a:pt x="434106" y="2182640"/>
                    <a:pt x="1075930" y="2035666"/>
                    <a:pt x="1294514" y="1995256"/>
                  </a:cubicBezTo>
                  <a:cubicBezTo>
                    <a:pt x="1513098" y="1954846"/>
                    <a:pt x="1490056" y="1859765"/>
                    <a:pt x="1535190" y="1748600"/>
                  </a:cubicBezTo>
                  <a:lnTo>
                    <a:pt x="1559119" y="1466332"/>
                  </a:ln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65" name="centroids 3">
            <a:extLst>
              <a:ext uri="{FF2B5EF4-FFF2-40B4-BE49-F238E27FC236}">
                <a16:creationId xmlns:a16="http://schemas.microsoft.com/office/drawing/2014/main" id="{FAA5F107-D350-4285-9B75-484B1DC40AC3}"/>
              </a:ext>
            </a:extLst>
          </p:cNvPr>
          <p:cNvGrpSpPr/>
          <p:nvPr/>
        </p:nvGrpSpPr>
        <p:grpSpPr>
          <a:xfrm>
            <a:off x="7130304" y="1699764"/>
            <a:ext cx="2102243" cy="2788056"/>
            <a:chOff x="6801258" y="1416876"/>
            <a:chExt cx="2102243" cy="2788056"/>
          </a:xfrm>
        </p:grpSpPr>
        <p:sp>
          <p:nvSpPr>
            <p:cNvPr id="66" name="Oval 65">
              <a:extLst>
                <a:ext uri="{FF2B5EF4-FFF2-40B4-BE49-F238E27FC236}">
                  <a16:creationId xmlns:a16="http://schemas.microsoft.com/office/drawing/2014/main" id="{2924DE35-9650-4C1C-AE90-BF33835B1E9A}"/>
                </a:ext>
              </a:extLst>
            </p:cNvPr>
            <p:cNvSpPr/>
            <p:nvPr/>
          </p:nvSpPr>
          <p:spPr bwMode="auto">
            <a:xfrm>
              <a:off x="7339786" y="141687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E1CB97BA-4EBA-45C6-BCE2-250B4F56C942}"/>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F816E2D1-49E7-43CB-92C6-F3025F5E32EA}"/>
                </a:ext>
              </a:extLst>
            </p:cNvPr>
            <p:cNvSpPr/>
            <p:nvPr/>
          </p:nvSpPr>
          <p:spPr bwMode="auto">
            <a:xfrm>
              <a:off x="6801258" y="3962477"/>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clusters 4">
            <a:extLst>
              <a:ext uri="{FF2B5EF4-FFF2-40B4-BE49-F238E27FC236}">
                <a16:creationId xmlns:a16="http://schemas.microsoft.com/office/drawing/2014/main" id="{34C8E49E-2896-498D-86D8-FDA31D7F9FC6}"/>
              </a:ext>
            </a:extLst>
          </p:cNvPr>
          <p:cNvGrpSpPr/>
          <p:nvPr/>
        </p:nvGrpSpPr>
        <p:grpSpPr>
          <a:xfrm>
            <a:off x="5793442" y="1468550"/>
            <a:ext cx="4006237" cy="3183389"/>
            <a:chOff x="5336242" y="1011350"/>
            <a:chExt cx="4006237" cy="3183389"/>
          </a:xfrm>
        </p:grpSpPr>
        <p:sp>
          <p:nvSpPr>
            <p:cNvPr id="78" name="k3">
              <a:extLst>
                <a:ext uri="{FF2B5EF4-FFF2-40B4-BE49-F238E27FC236}">
                  <a16:creationId xmlns:a16="http://schemas.microsoft.com/office/drawing/2014/main" id="{3D130F3B-F7A2-41E6-91A6-F00CF1EDA800}"/>
                </a:ext>
              </a:extLst>
            </p:cNvPr>
            <p:cNvSpPr/>
            <p:nvPr/>
          </p:nvSpPr>
          <p:spPr bwMode="auto">
            <a:xfrm>
              <a:off x="5336242" y="3326282"/>
              <a:ext cx="1385576" cy="86845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10 w 3355235"/>
                <a:gd name="connsiteY5" fmla="*/ 44736 h 893618"/>
                <a:gd name="connsiteX6" fmla="*/ 3241963 w 3355235"/>
                <a:gd name="connsiteY6" fmla="*/ 803564 h 893618"/>
                <a:gd name="connsiteX0" fmla="*/ 2058341 w 3584776"/>
                <a:gd name="connsiteY0" fmla="*/ 845128 h 893618"/>
                <a:gd name="connsiteX1" fmla="*/ 866850 w 3584776"/>
                <a:gd name="connsiteY1" fmla="*/ 893618 h 893618"/>
                <a:gd name="connsiteX2" fmla="*/ 0 w 3584776"/>
                <a:gd name="connsiteY2" fmla="*/ 408709 h 893618"/>
                <a:gd name="connsiteX3" fmla="*/ 451213 w 3584776"/>
                <a:gd name="connsiteY3" fmla="*/ 0 h 893618"/>
                <a:gd name="connsiteX4" fmla="*/ 1434886 w 3584776"/>
                <a:gd name="connsiteY4" fmla="*/ 0 h 893618"/>
                <a:gd name="connsiteX5" fmla="*/ 3381451 w 3584776"/>
                <a:gd name="connsiteY5" fmla="*/ 44736 h 893618"/>
                <a:gd name="connsiteX6" fmla="*/ 3471504 w 3584776"/>
                <a:gd name="connsiteY6" fmla="*/ 803564 h 893618"/>
                <a:gd name="connsiteX0" fmla="*/ 2058341 w 3584776"/>
                <a:gd name="connsiteY0" fmla="*/ 872875 h 921365"/>
                <a:gd name="connsiteX1" fmla="*/ 866850 w 3584776"/>
                <a:gd name="connsiteY1" fmla="*/ 921365 h 921365"/>
                <a:gd name="connsiteX2" fmla="*/ 0 w 3584776"/>
                <a:gd name="connsiteY2" fmla="*/ 436456 h 921365"/>
                <a:gd name="connsiteX3" fmla="*/ 236972 w 3584776"/>
                <a:gd name="connsiteY3" fmla="*/ 0 h 921365"/>
                <a:gd name="connsiteX4" fmla="*/ 1434886 w 3584776"/>
                <a:gd name="connsiteY4" fmla="*/ 27747 h 921365"/>
                <a:gd name="connsiteX5" fmla="*/ 3381451 w 3584776"/>
                <a:gd name="connsiteY5" fmla="*/ 72483 h 921365"/>
                <a:gd name="connsiteX6" fmla="*/ 3471504 w 3584776"/>
                <a:gd name="connsiteY6" fmla="*/ 831311 h 921365"/>
                <a:gd name="connsiteX0" fmla="*/ 2058341 w 3584776"/>
                <a:gd name="connsiteY0" fmla="*/ 956116 h 1004606"/>
                <a:gd name="connsiteX1" fmla="*/ 866850 w 3584776"/>
                <a:gd name="connsiteY1" fmla="*/ 1004606 h 1004606"/>
                <a:gd name="connsiteX2" fmla="*/ 0 w 3584776"/>
                <a:gd name="connsiteY2" fmla="*/ 519697 h 1004606"/>
                <a:gd name="connsiteX3" fmla="*/ 236972 w 3584776"/>
                <a:gd name="connsiteY3" fmla="*/ 83241 h 1004606"/>
                <a:gd name="connsiteX4" fmla="*/ 1679733 w 3584776"/>
                <a:gd name="connsiteY4" fmla="*/ 0 h 1004606"/>
                <a:gd name="connsiteX5" fmla="*/ 3381451 w 3584776"/>
                <a:gd name="connsiteY5" fmla="*/ 155724 h 1004606"/>
                <a:gd name="connsiteX6" fmla="*/ 3471504 w 3584776"/>
                <a:gd name="connsiteY6" fmla="*/ 914552 h 1004606"/>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65400 w 3591835"/>
                <a:gd name="connsiteY0" fmla="*/ 1039359 h 1039359"/>
                <a:gd name="connsiteX1" fmla="*/ 873909 w 3591835"/>
                <a:gd name="connsiteY1" fmla="*/ 1004606 h 1039359"/>
                <a:gd name="connsiteX2" fmla="*/ 7059 w 3591835"/>
                <a:gd name="connsiteY2" fmla="*/ 519697 h 1039359"/>
                <a:gd name="connsiteX3" fmla="*/ 244031 w 3591835"/>
                <a:gd name="connsiteY3" fmla="*/ 83241 h 1039359"/>
                <a:gd name="connsiteX4" fmla="*/ 1686792 w 3591835"/>
                <a:gd name="connsiteY4" fmla="*/ 0 h 1039359"/>
                <a:gd name="connsiteX5" fmla="*/ 3388510 w 3591835"/>
                <a:gd name="connsiteY5" fmla="*/ 155724 h 1039359"/>
                <a:gd name="connsiteX6" fmla="*/ 3478563 w 3591835"/>
                <a:gd name="connsiteY6" fmla="*/ 914552 h 1039359"/>
                <a:gd name="connsiteX0" fmla="*/ 2065400 w 3591835"/>
                <a:gd name="connsiteY0" fmla="*/ 1057513 h 1057513"/>
                <a:gd name="connsiteX1" fmla="*/ 873909 w 3591835"/>
                <a:gd name="connsiteY1" fmla="*/ 1022760 h 1057513"/>
                <a:gd name="connsiteX2" fmla="*/ 7059 w 3591835"/>
                <a:gd name="connsiteY2" fmla="*/ 537851 h 1057513"/>
                <a:gd name="connsiteX3" fmla="*/ 244031 w 3591835"/>
                <a:gd name="connsiteY3" fmla="*/ 101395 h 1057513"/>
                <a:gd name="connsiteX4" fmla="*/ 1686792 w 3591835"/>
                <a:gd name="connsiteY4" fmla="*/ 18154 h 1057513"/>
                <a:gd name="connsiteX5" fmla="*/ 3388510 w 3591835"/>
                <a:gd name="connsiteY5" fmla="*/ 173878 h 1057513"/>
                <a:gd name="connsiteX6" fmla="*/ 3478563 w 3591835"/>
                <a:gd name="connsiteY6" fmla="*/ 932706 h 1057513"/>
                <a:gd name="connsiteX0" fmla="*/ 2065400 w 3591835"/>
                <a:gd name="connsiteY0" fmla="*/ 1060709 h 1060709"/>
                <a:gd name="connsiteX1" fmla="*/ 873909 w 3591835"/>
                <a:gd name="connsiteY1" fmla="*/ 1025956 h 1060709"/>
                <a:gd name="connsiteX2" fmla="*/ 7059 w 3591835"/>
                <a:gd name="connsiteY2" fmla="*/ 541047 h 1060709"/>
                <a:gd name="connsiteX3" fmla="*/ 244031 w 3591835"/>
                <a:gd name="connsiteY3" fmla="*/ 104591 h 1060709"/>
                <a:gd name="connsiteX4" fmla="*/ 1686792 w 3591835"/>
                <a:gd name="connsiteY4" fmla="*/ 21350 h 1060709"/>
                <a:gd name="connsiteX5" fmla="*/ 3388510 w 3591835"/>
                <a:gd name="connsiteY5" fmla="*/ 177074 h 1060709"/>
                <a:gd name="connsiteX6" fmla="*/ 3478563 w 3591835"/>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291" h="1060709">
                  <a:moveTo>
                    <a:pt x="2065400" y="1060709"/>
                  </a:moveTo>
                  <a:lnTo>
                    <a:pt x="873909" y="1025956"/>
                  </a:lnTo>
                  <a:cubicBezTo>
                    <a:pt x="530852" y="939346"/>
                    <a:pt x="-71932" y="686532"/>
                    <a:pt x="7059" y="541047"/>
                  </a:cubicBezTo>
                  <a:lnTo>
                    <a:pt x="244031" y="104591"/>
                  </a:lnTo>
                  <a:cubicBezTo>
                    <a:pt x="523986" y="17975"/>
                    <a:pt x="1119553" y="-30558"/>
                    <a:pt x="1686792" y="21350"/>
                  </a:cubicBezTo>
                  <a:lnTo>
                    <a:pt x="3388510" y="177074"/>
                  </a:lnTo>
                  <a:cubicBezTo>
                    <a:pt x="3955749" y="228982"/>
                    <a:pt x="3702545" y="700375"/>
                    <a:pt x="3478563" y="93590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9" name="k2">
              <a:extLst>
                <a:ext uri="{FF2B5EF4-FFF2-40B4-BE49-F238E27FC236}">
                  <a16:creationId xmlns:a16="http://schemas.microsoft.com/office/drawing/2014/main" id="{2E2CFF81-95F3-4549-B4E5-BA87D7A1B593}"/>
                </a:ext>
              </a:extLst>
            </p:cNvPr>
            <p:cNvSpPr/>
            <p:nvPr/>
          </p:nvSpPr>
          <p:spPr bwMode="auto">
            <a:xfrm>
              <a:off x="6727846" y="1011350"/>
              <a:ext cx="1328767" cy="576483"/>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692512 w 1506403"/>
                <a:gd name="connsiteY0" fmla="*/ 361177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392532 w 1206423"/>
                <a:gd name="connsiteY0" fmla="*/ 361177 h 364707"/>
                <a:gd name="connsiteX1" fmla="*/ 997826 w 1206423"/>
                <a:gd name="connsiteY1" fmla="*/ 296803 h 364707"/>
                <a:gd name="connsiteX2" fmla="*/ 1206423 w 1206423"/>
                <a:gd name="connsiteY2" fmla="*/ 6926 h 364707"/>
                <a:gd name="connsiteX3" fmla="*/ 56495 w 1206423"/>
                <a:gd name="connsiteY3" fmla="*/ 0 h 364707"/>
                <a:gd name="connsiteX4" fmla="*/ 0 w 1206423"/>
                <a:gd name="connsiteY4" fmla="*/ 364707 h 364707"/>
                <a:gd name="connsiteX0" fmla="*/ 473014 w 1286905"/>
                <a:gd name="connsiteY0" fmla="*/ 361177 h 361177"/>
                <a:gd name="connsiteX1" fmla="*/ 1078308 w 1286905"/>
                <a:gd name="connsiteY1" fmla="*/ 296803 h 361177"/>
                <a:gd name="connsiteX2" fmla="*/ 1286905 w 1286905"/>
                <a:gd name="connsiteY2" fmla="*/ 6926 h 361177"/>
                <a:gd name="connsiteX3" fmla="*/ 136977 w 1286905"/>
                <a:gd name="connsiteY3" fmla="*/ 0 h 361177"/>
                <a:gd name="connsiteX4" fmla="*/ 0 w 1286905"/>
                <a:gd name="connsiteY4" fmla="*/ 277900 h 361177"/>
                <a:gd name="connsiteX0" fmla="*/ 473014 w 1430814"/>
                <a:gd name="connsiteY0" fmla="*/ 361177 h 361177"/>
                <a:gd name="connsiteX1" fmla="*/ 1078308 w 1430814"/>
                <a:gd name="connsiteY1" fmla="*/ 296803 h 361177"/>
                <a:gd name="connsiteX2" fmla="*/ 1286905 w 1430814"/>
                <a:gd name="connsiteY2" fmla="*/ 6926 h 361177"/>
                <a:gd name="connsiteX3" fmla="*/ 136977 w 1430814"/>
                <a:gd name="connsiteY3" fmla="*/ 0 h 361177"/>
                <a:gd name="connsiteX4" fmla="*/ 0 w 1430814"/>
                <a:gd name="connsiteY4" fmla="*/ 277900 h 361177"/>
                <a:gd name="connsiteX0" fmla="*/ 473014 w 1339689"/>
                <a:gd name="connsiteY0" fmla="*/ 361177 h 361177"/>
                <a:gd name="connsiteX1" fmla="*/ 1078308 w 1339689"/>
                <a:gd name="connsiteY1" fmla="*/ 296803 h 361177"/>
                <a:gd name="connsiteX2" fmla="*/ 1286905 w 1339689"/>
                <a:gd name="connsiteY2" fmla="*/ 6926 h 361177"/>
                <a:gd name="connsiteX3" fmla="*/ 136977 w 1339689"/>
                <a:gd name="connsiteY3" fmla="*/ 0 h 361177"/>
                <a:gd name="connsiteX4" fmla="*/ 0 w 1339689"/>
                <a:gd name="connsiteY4" fmla="*/ 277900 h 361177"/>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441" h="361198">
                  <a:moveTo>
                    <a:pt x="536766" y="361198"/>
                  </a:moveTo>
                  <a:cubicBezTo>
                    <a:pt x="738531" y="339740"/>
                    <a:pt x="1006412" y="355866"/>
                    <a:pt x="1142060" y="296824"/>
                  </a:cubicBezTo>
                  <a:cubicBezTo>
                    <a:pt x="1277708" y="237782"/>
                    <a:pt x="1507545" y="56414"/>
                    <a:pt x="1350657" y="6947"/>
                  </a:cubicBezTo>
                  <a:lnTo>
                    <a:pt x="200729" y="21"/>
                  </a:lnTo>
                  <a:cubicBezTo>
                    <a:pt x="-182580" y="-2288"/>
                    <a:pt x="109411" y="185288"/>
                    <a:pt x="63752" y="277921"/>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0" name="k1">
              <a:extLst>
                <a:ext uri="{FF2B5EF4-FFF2-40B4-BE49-F238E27FC236}">
                  <a16:creationId xmlns:a16="http://schemas.microsoft.com/office/drawing/2014/main" id="{A7D58825-98D9-4965-9159-60B5B7A6C98B}"/>
                </a:ext>
              </a:extLst>
            </p:cNvPr>
            <p:cNvSpPr/>
            <p:nvPr/>
          </p:nvSpPr>
          <p:spPr bwMode="auto">
            <a:xfrm>
              <a:off x="7792733" y="3276891"/>
              <a:ext cx="1549746" cy="848985"/>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65521 w 1589450"/>
                <a:gd name="connsiteY5" fmla="*/ 1672676 h 1711036"/>
                <a:gd name="connsiteX6" fmla="*/ 1589450 w 1589450"/>
                <a:gd name="connsiteY6" fmla="*/ 1390408 h 1711036"/>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89450 w 1589450"/>
                <a:gd name="connsiteY5" fmla="*/ 1390408 h 1711036"/>
                <a:gd name="connsiteX0" fmla="*/ 1584425 w 1640481"/>
                <a:gd name="connsiteY0" fmla="*/ 685799 h 1711036"/>
                <a:gd name="connsiteX1" fmla="*/ 1113371 w 1640481"/>
                <a:gd name="connsiteY1" fmla="*/ 0 h 1711036"/>
                <a:gd name="connsiteX2" fmla="*/ 760079 w 1640481"/>
                <a:gd name="connsiteY2" fmla="*/ 27708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685799 h 1711036"/>
                <a:gd name="connsiteX1" fmla="*/ 1113371 w 1640481"/>
                <a:gd name="connsiteY1" fmla="*/ 0 h 1711036"/>
                <a:gd name="connsiteX2" fmla="*/ 510709 w 1640481"/>
                <a:gd name="connsiteY2" fmla="*/ 708626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4881 h 1030118"/>
                <a:gd name="connsiteX1" fmla="*/ 1113371 w 1640481"/>
                <a:gd name="connsiteY1" fmla="*/ 0 h 1030118"/>
                <a:gd name="connsiteX2" fmla="*/ 510709 w 1640481"/>
                <a:gd name="connsiteY2" fmla="*/ 27708 h 1030118"/>
                <a:gd name="connsiteX3" fmla="*/ 0 w 1640481"/>
                <a:gd name="connsiteY3" fmla="*/ 381789 h 1030118"/>
                <a:gd name="connsiteX4" fmla="*/ 51031 w 1640481"/>
                <a:gd name="connsiteY4" fmla="*/ 1030118 h 1030118"/>
                <a:gd name="connsiteX5" fmla="*/ 1640481 w 1640481"/>
                <a:gd name="connsiteY5" fmla="*/ 709490 h 1030118"/>
                <a:gd name="connsiteX0" fmla="*/ 1516414 w 1640481"/>
                <a:gd name="connsiteY0" fmla="*/ 0 h 1032560"/>
                <a:gd name="connsiteX1" fmla="*/ 1113371 w 1640481"/>
                <a:gd name="connsiteY1" fmla="*/ 2442 h 1032560"/>
                <a:gd name="connsiteX2" fmla="*/ 510709 w 1640481"/>
                <a:gd name="connsiteY2" fmla="*/ 30150 h 1032560"/>
                <a:gd name="connsiteX3" fmla="*/ 0 w 1640481"/>
                <a:gd name="connsiteY3" fmla="*/ 384231 h 1032560"/>
                <a:gd name="connsiteX4" fmla="*/ 51031 w 1640481"/>
                <a:gd name="connsiteY4" fmla="*/ 1032560 h 1032560"/>
                <a:gd name="connsiteX5" fmla="*/ 1640481 w 1640481"/>
                <a:gd name="connsiteY5" fmla="*/ 711932 h 1032560"/>
                <a:gd name="connsiteX0" fmla="*/ 1516414 w 1746273"/>
                <a:gd name="connsiteY0" fmla="*/ 0 h 1032560"/>
                <a:gd name="connsiteX1" fmla="*/ 1113371 w 1746273"/>
                <a:gd name="connsiteY1" fmla="*/ 2442 h 1032560"/>
                <a:gd name="connsiteX2" fmla="*/ 510709 w 1746273"/>
                <a:gd name="connsiteY2" fmla="*/ 30150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1113371 w 1746273"/>
                <a:gd name="connsiteY1" fmla="*/ 2442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17581 h 1050141"/>
                <a:gd name="connsiteX1" fmla="*/ 992463 w 1746273"/>
                <a:gd name="connsiteY1" fmla="*/ 27345 h 1050141"/>
                <a:gd name="connsiteX2" fmla="*/ 646730 w 1746273"/>
                <a:gd name="connsiteY2" fmla="*/ 98984 h 1050141"/>
                <a:gd name="connsiteX3" fmla="*/ 0 w 1746273"/>
                <a:gd name="connsiteY3" fmla="*/ 401812 h 1050141"/>
                <a:gd name="connsiteX4" fmla="*/ 51031 w 1746273"/>
                <a:gd name="connsiteY4" fmla="*/ 1050141 h 1050141"/>
                <a:gd name="connsiteX5" fmla="*/ 1746273 w 1746273"/>
                <a:gd name="connsiteY5" fmla="*/ 736835 h 1050141"/>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92993"/>
                <a:gd name="connsiteX1" fmla="*/ 646730 w 1746273"/>
                <a:gd name="connsiteY1" fmla="*/ 81403 h 1092993"/>
                <a:gd name="connsiteX2" fmla="*/ 0 w 1746273"/>
                <a:gd name="connsiteY2" fmla="*/ 384231 h 1092993"/>
                <a:gd name="connsiteX3" fmla="*/ 51031 w 1746273"/>
                <a:gd name="connsiteY3" fmla="*/ 1032560 h 1092993"/>
                <a:gd name="connsiteX4" fmla="*/ 1746273 w 1746273"/>
                <a:gd name="connsiteY4" fmla="*/ 719254 h 1092993"/>
                <a:gd name="connsiteX0" fmla="*/ 1516925 w 1746784"/>
                <a:gd name="connsiteY0" fmla="*/ 0 h 1092993"/>
                <a:gd name="connsiteX1" fmla="*/ 647241 w 1746784"/>
                <a:gd name="connsiteY1" fmla="*/ 81403 h 1092993"/>
                <a:gd name="connsiteX2" fmla="*/ 511 w 1746784"/>
                <a:gd name="connsiteY2" fmla="*/ 384231 h 1092993"/>
                <a:gd name="connsiteX3" fmla="*/ 51542 w 1746784"/>
                <a:gd name="connsiteY3" fmla="*/ 1032560 h 1092993"/>
                <a:gd name="connsiteX4" fmla="*/ 1746784 w 1746784"/>
                <a:gd name="connsiteY4" fmla="*/ 719254 h 1092993"/>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25610 w 1619167"/>
                <a:gd name="connsiteY0" fmla="*/ 0 h 912501"/>
                <a:gd name="connsiteX1" fmla="*/ 655926 w 1619167"/>
                <a:gd name="connsiteY1" fmla="*/ 81403 h 912501"/>
                <a:gd name="connsiteX2" fmla="*/ 9196 w 1619167"/>
                <a:gd name="connsiteY2" fmla="*/ 384231 h 912501"/>
                <a:gd name="connsiteX3" fmla="*/ 370003 w 1619167"/>
                <a:gd name="connsiteY3" fmla="*/ 912501 h 912501"/>
                <a:gd name="connsiteX4" fmla="*/ 1619167 w 1619167"/>
                <a:gd name="connsiteY4" fmla="*/ 719255 h 91250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941 w 1694084"/>
                <a:gd name="connsiteY0" fmla="*/ 126088 h 836833"/>
                <a:gd name="connsiteX1" fmla="*/ 656497 w 1694084"/>
                <a:gd name="connsiteY1" fmla="*/ 3393 h 836833"/>
                <a:gd name="connsiteX2" fmla="*/ 9767 w 1694084"/>
                <a:gd name="connsiteY2" fmla="*/ 306221 h 836833"/>
                <a:gd name="connsiteX3" fmla="*/ 370574 w 1694084"/>
                <a:gd name="connsiteY3" fmla="*/ 834491 h 836833"/>
                <a:gd name="connsiteX4" fmla="*/ 1694084 w 1694084"/>
                <a:gd name="connsiteY4" fmla="*/ 485170 h 836833"/>
                <a:gd name="connsiteX0" fmla="*/ 1572214 w 1684357"/>
                <a:gd name="connsiteY0" fmla="*/ 126088 h 872589"/>
                <a:gd name="connsiteX1" fmla="*/ 646770 w 1684357"/>
                <a:gd name="connsiteY1" fmla="*/ 3393 h 872589"/>
                <a:gd name="connsiteX2" fmla="*/ 40 w 1684357"/>
                <a:gd name="connsiteY2" fmla="*/ 306221 h 872589"/>
                <a:gd name="connsiteX3" fmla="*/ 621059 w 1684357"/>
                <a:gd name="connsiteY3" fmla="*/ 870508 h 872589"/>
                <a:gd name="connsiteX4" fmla="*/ 1684357 w 1684357"/>
                <a:gd name="connsiteY4" fmla="*/ 485170 h 872589"/>
                <a:gd name="connsiteX0" fmla="*/ 1442108 w 1684357"/>
                <a:gd name="connsiteY0" fmla="*/ 54416 h 878955"/>
                <a:gd name="connsiteX1" fmla="*/ 646770 w 1684357"/>
                <a:gd name="connsiteY1" fmla="*/ 9759 h 878955"/>
                <a:gd name="connsiteX2" fmla="*/ 40 w 1684357"/>
                <a:gd name="connsiteY2" fmla="*/ 312587 h 878955"/>
                <a:gd name="connsiteX3" fmla="*/ 621059 w 1684357"/>
                <a:gd name="connsiteY3" fmla="*/ 876874 h 878955"/>
                <a:gd name="connsiteX4" fmla="*/ 1684357 w 1684357"/>
                <a:gd name="connsiteY4" fmla="*/ 491536 h 878955"/>
                <a:gd name="connsiteX0" fmla="*/ 1442108 w 1690553"/>
                <a:gd name="connsiteY0" fmla="*/ 54416 h 881434"/>
                <a:gd name="connsiteX1" fmla="*/ 646770 w 1690553"/>
                <a:gd name="connsiteY1" fmla="*/ 9759 h 881434"/>
                <a:gd name="connsiteX2" fmla="*/ 40 w 1690553"/>
                <a:gd name="connsiteY2" fmla="*/ 312587 h 881434"/>
                <a:gd name="connsiteX3" fmla="*/ 621059 w 1690553"/>
                <a:gd name="connsiteY3" fmla="*/ 876874 h 881434"/>
                <a:gd name="connsiteX4" fmla="*/ 1690553 w 1690553"/>
                <a:gd name="connsiteY4" fmla="*/ 557568 h 881434"/>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67643 h 894660"/>
                <a:gd name="connsiteX1" fmla="*/ 646770 w 1690553"/>
                <a:gd name="connsiteY1" fmla="*/ 22986 h 894660"/>
                <a:gd name="connsiteX2" fmla="*/ 40 w 1690553"/>
                <a:gd name="connsiteY2" fmla="*/ 325814 h 894660"/>
                <a:gd name="connsiteX3" fmla="*/ 621059 w 1690553"/>
                <a:gd name="connsiteY3" fmla="*/ 890101 h 894660"/>
                <a:gd name="connsiteX4" fmla="*/ 1690553 w 1690553"/>
                <a:gd name="connsiteY4" fmla="*/ 570795 h 894660"/>
                <a:gd name="connsiteX0" fmla="*/ 1442108 w 1690553"/>
                <a:gd name="connsiteY0" fmla="*/ 67643 h 897327"/>
                <a:gd name="connsiteX1" fmla="*/ 646770 w 1690553"/>
                <a:gd name="connsiteY1" fmla="*/ 22986 h 897327"/>
                <a:gd name="connsiteX2" fmla="*/ 40 w 1690553"/>
                <a:gd name="connsiteY2" fmla="*/ 325814 h 897327"/>
                <a:gd name="connsiteX3" fmla="*/ 621059 w 1690553"/>
                <a:gd name="connsiteY3" fmla="*/ 890101 h 897327"/>
                <a:gd name="connsiteX4" fmla="*/ 1690553 w 1690553"/>
                <a:gd name="connsiteY4" fmla="*/ 570795 h 8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553" h="897327">
                  <a:moveTo>
                    <a:pt x="1442108" y="67643"/>
                  </a:moveTo>
                  <a:cubicBezTo>
                    <a:pt x="1158410" y="-1269"/>
                    <a:pt x="887115" y="-20042"/>
                    <a:pt x="646770" y="22986"/>
                  </a:cubicBezTo>
                  <a:cubicBezTo>
                    <a:pt x="406425" y="66014"/>
                    <a:pt x="4325" y="181295"/>
                    <a:pt x="40" y="325814"/>
                  </a:cubicBezTo>
                  <a:cubicBezTo>
                    <a:pt x="-4245" y="470333"/>
                    <a:pt x="339307" y="849271"/>
                    <a:pt x="621059" y="890101"/>
                  </a:cubicBezTo>
                  <a:cubicBezTo>
                    <a:pt x="902811" y="930931"/>
                    <a:pt x="1379489" y="795288"/>
                    <a:pt x="1690553" y="570795"/>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73" name="centroids 4">
            <a:extLst>
              <a:ext uri="{FF2B5EF4-FFF2-40B4-BE49-F238E27FC236}">
                <a16:creationId xmlns:a16="http://schemas.microsoft.com/office/drawing/2014/main" id="{356F18F4-7C35-4F76-9C15-18EDBB9556A2}"/>
              </a:ext>
            </a:extLst>
          </p:cNvPr>
          <p:cNvGrpSpPr/>
          <p:nvPr/>
        </p:nvGrpSpPr>
        <p:grpSpPr>
          <a:xfrm>
            <a:off x="6378520" y="1602783"/>
            <a:ext cx="2817670" cy="2850400"/>
            <a:chOff x="5897074" y="1167495"/>
            <a:chExt cx="2817670" cy="2850400"/>
          </a:xfrm>
        </p:grpSpPr>
        <p:sp>
          <p:nvSpPr>
            <p:cNvPr id="74" name="Oval 73">
              <a:extLst>
                <a:ext uri="{FF2B5EF4-FFF2-40B4-BE49-F238E27FC236}">
                  <a16:creationId xmlns:a16="http://schemas.microsoft.com/office/drawing/2014/main" id="{EFCF7C45-2994-4D75-B929-D3D611941D59}"/>
                </a:ext>
              </a:extLst>
            </p:cNvPr>
            <p:cNvSpPr/>
            <p:nvPr/>
          </p:nvSpPr>
          <p:spPr bwMode="auto">
            <a:xfrm>
              <a:off x="7166262" y="1167495"/>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273D1D98-F467-45F0-A134-1785FA52F22D}"/>
                </a:ext>
              </a:extLst>
            </p:cNvPr>
            <p:cNvSpPr/>
            <p:nvPr/>
          </p:nvSpPr>
          <p:spPr bwMode="auto">
            <a:xfrm>
              <a:off x="8472289" y="3688849"/>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D1CEF1D5-CF83-4932-BFD9-0F6BC45DE3E5}"/>
                </a:ext>
              </a:extLst>
            </p:cNvPr>
            <p:cNvSpPr/>
            <p:nvPr/>
          </p:nvSpPr>
          <p:spPr bwMode="auto">
            <a:xfrm>
              <a:off x="5897074" y="3775440"/>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data">
            <a:extLst>
              <a:ext uri="{FF2B5EF4-FFF2-40B4-BE49-F238E27FC236}">
                <a16:creationId xmlns:a16="http://schemas.microsoft.com/office/drawing/2014/main" id="{DC561DBA-F926-43DB-A823-CA3EAB2C33EA}"/>
              </a:ext>
            </a:extLst>
          </p:cNvPr>
          <p:cNvGrpSpPr/>
          <p:nvPr/>
        </p:nvGrpSpPr>
        <p:grpSpPr>
          <a:xfrm>
            <a:off x="5775698" y="1124800"/>
            <a:ext cx="3962541" cy="3372159"/>
            <a:chOff x="5775698" y="1124800"/>
            <a:chExt cx="3962541" cy="3372159"/>
          </a:xfrm>
        </p:grpSpPr>
        <p:pic>
          <p:nvPicPr>
            <p:cNvPr id="42" name="Graphic 41" descr="Rose">
              <a:extLst>
                <a:ext uri="{FF2B5EF4-FFF2-40B4-BE49-F238E27FC236}">
                  <a16:creationId xmlns:a16="http://schemas.microsoft.com/office/drawing/2014/main" id="{317195F6-4C40-47B2-878B-9875DA28E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0147" y="3773596"/>
              <a:ext cx="658092" cy="658092"/>
            </a:xfrm>
            <a:prstGeom prst="rect">
              <a:avLst/>
            </a:prstGeom>
          </p:spPr>
        </p:pic>
        <p:pic>
          <p:nvPicPr>
            <p:cNvPr id="43" name="Graphic 42" descr="Rose">
              <a:extLst>
                <a:ext uri="{FF2B5EF4-FFF2-40B4-BE49-F238E27FC236}">
                  <a16:creationId xmlns:a16="http://schemas.microsoft.com/office/drawing/2014/main" id="{DBB769B1-BE12-49A6-A37D-CF79670B6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4921" y="3942960"/>
              <a:ext cx="553999" cy="553999"/>
            </a:xfrm>
            <a:prstGeom prst="rect">
              <a:avLst/>
            </a:prstGeom>
          </p:spPr>
        </p:pic>
        <p:pic>
          <p:nvPicPr>
            <p:cNvPr id="44" name="Graphic 43" descr="Flower">
              <a:extLst>
                <a:ext uri="{FF2B5EF4-FFF2-40B4-BE49-F238E27FC236}">
                  <a16:creationId xmlns:a16="http://schemas.microsoft.com/office/drawing/2014/main" id="{F3F5324F-10FE-407E-83AE-60B9A7BDF6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5698" y="3838867"/>
              <a:ext cx="658092" cy="658092"/>
            </a:xfrm>
            <a:prstGeom prst="rect">
              <a:avLst/>
            </a:prstGeom>
          </p:spPr>
        </p:pic>
        <p:pic>
          <p:nvPicPr>
            <p:cNvPr id="45" name="Graphic 44" descr="Flower">
              <a:extLst>
                <a:ext uri="{FF2B5EF4-FFF2-40B4-BE49-F238E27FC236}">
                  <a16:creationId xmlns:a16="http://schemas.microsoft.com/office/drawing/2014/main" id="{82083AD0-7998-471C-971D-111969EF6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0924" y="3690885"/>
              <a:ext cx="658092" cy="658092"/>
            </a:xfrm>
            <a:prstGeom prst="rect">
              <a:avLst/>
            </a:prstGeom>
          </p:spPr>
        </p:pic>
        <p:pic>
          <p:nvPicPr>
            <p:cNvPr id="46" name="Graphic 45" descr="Sunflower">
              <a:extLst>
                <a:ext uri="{FF2B5EF4-FFF2-40B4-BE49-F238E27FC236}">
                  <a16:creationId xmlns:a16="http://schemas.microsoft.com/office/drawing/2014/main" id="{8C8D2620-63DE-4BAB-AF7D-CA3ACFBEA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830" y="1124800"/>
              <a:ext cx="658091" cy="658091"/>
            </a:xfrm>
            <a:prstGeom prst="rect">
              <a:avLst/>
            </a:prstGeom>
          </p:spPr>
        </p:pic>
        <p:pic>
          <p:nvPicPr>
            <p:cNvPr id="47" name="Graphic 46" descr="Sunflower">
              <a:extLst>
                <a:ext uri="{FF2B5EF4-FFF2-40B4-BE49-F238E27FC236}">
                  <a16:creationId xmlns:a16="http://schemas.microsoft.com/office/drawing/2014/main" id="{0C15443D-E215-4A5A-83F9-163A3CDE99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016" y="1251697"/>
              <a:ext cx="658091" cy="658091"/>
            </a:xfrm>
            <a:prstGeom prst="rect">
              <a:avLst/>
            </a:prstGeom>
          </p:spPr>
        </p:pic>
      </p:grpSp>
    </p:spTree>
    <p:extLst>
      <p:ext uri="{BB962C8B-B14F-4D97-AF65-F5344CB8AC3E}">
        <p14:creationId xmlns:p14="http://schemas.microsoft.com/office/powerpoint/2010/main" val="418307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par>
                          <p:cTn id="69" fill="hold">
                            <p:stCondLst>
                              <p:cond delay="1000"/>
                            </p:stCondLst>
                            <p:childTnLst>
                              <p:par>
                                <p:cTn id="70" presetID="10" presetClass="exit" presetSubtype="0" fill="hold" nodeType="afterEffect">
                                  <p:stCondLst>
                                    <p:cond delay="0"/>
                                  </p:stCondLst>
                                  <p:childTnLst>
                                    <p:animEffect transition="out" filter="fad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785" y="2322726"/>
            <a:ext cx="6596062" cy="2431485"/>
          </a:xfrm>
        </p:spPr>
        <p:txBody>
          <a:bodyPr anchor="b">
            <a:normAutofit/>
          </a:bodyPr>
          <a:lstStyle/>
          <a:p>
            <a:r>
              <a:rPr lang="en-GB" sz="3500"/>
              <a:t>Machine learning uses sophisticated algorithms to “learn” from massive volumes of Big Data. The more data the algorithms can access, the more they can learn.</a:t>
            </a:r>
          </a:p>
        </p:txBody>
      </p:sp>
      <p:sp>
        <p:nvSpPr>
          <p:cNvPr id="7" name="Text Placeholder 2">
            <a:extLst>
              <a:ext uri="{FF2B5EF4-FFF2-40B4-BE49-F238E27FC236}">
                <a16:creationId xmlns:a16="http://schemas.microsoft.com/office/drawing/2014/main" id="{1C78E410-C126-4111-A53A-B6646705108D}"/>
              </a:ext>
            </a:extLst>
          </p:cNvPr>
          <p:cNvSpPr>
            <a:spLocks noGrp="1"/>
          </p:cNvSpPr>
          <p:nvPr>
            <p:ph type="body" sz="quarter" idx="10"/>
          </p:nvPr>
        </p:nvSpPr>
        <p:spPr>
          <a:xfrm>
            <a:off x="376237" y="5769746"/>
            <a:ext cx="6604609" cy="685800"/>
          </a:xfrm>
        </p:spPr>
        <p:txBody>
          <a:bodyPr/>
          <a:lstStyle/>
          <a:p>
            <a:endParaRPr lang="en-US"/>
          </a:p>
        </p:txBody>
      </p:sp>
    </p:spTree>
    <p:extLst>
      <p:ext uri="{BB962C8B-B14F-4D97-AF65-F5344CB8AC3E}">
        <p14:creationId xmlns:p14="http://schemas.microsoft.com/office/powerpoint/2010/main" val="3519451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body" idx="1"/>
          </p:nvPr>
        </p:nvSpPr>
        <p:spPr>
          <a:xfrm>
            <a:off x="1834500" y="2304450"/>
            <a:ext cx="8553600" cy="3410100"/>
          </a:xfrm>
          <a:prstGeom prst="rect">
            <a:avLst/>
          </a:prstGeom>
          <a:noFill/>
          <a:ln>
            <a:noFill/>
          </a:ln>
        </p:spPr>
        <p:txBody>
          <a:bodyPr spcFirstLastPara="1" vert="horz" wrap="square" lIns="68569" tIns="34275" rIns="68569" bIns="34275" rtlCol="0" anchor="t" anchorCtr="0">
            <a:noAutofit/>
          </a:bodyPr>
          <a:lstStyle/>
          <a:p>
            <a:pPr marL="257175" indent="-161925">
              <a:spcBef>
                <a:spcPts val="0"/>
              </a:spcBef>
              <a:buNone/>
            </a:pPr>
            <a:endParaRPr/>
          </a:p>
        </p:txBody>
      </p:sp>
      <p:sp>
        <p:nvSpPr>
          <p:cNvPr id="459" name="Google Shape;459;p43"/>
          <p:cNvSpPr txBox="1">
            <a:spLocks noGrp="1"/>
          </p:cNvSpPr>
          <p:nvPr>
            <p:ph type="title"/>
          </p:nvPr>
        </p:nvSpPr>
        <p:spPr>
          <a:xfrm>
            <a:off x="1834500" y="1634850"/>
            <a:ext cx="6844500" cy="469800"/>
          </a:xfrm>
          <a:prstGeom prst="rect">
            <a:avLst/>
          </a:prstGeom>
          <a:noFill/>
          <a:ln>
            <a:noFill/>
          </a:ln>
        </p:spPr>
        <p:txBody>
          <a:bodyPr spcFirstLastPara="1" vert="horz" wrap="square" lIns="68569" tIns="34275" rIns="68569" bIns="34275" rtlCol="0" anchor="b" anchorCtr="0">
            <a:normAutofit/>
          </a:bodyPr>
          <a:lstStyle/>
          <a:p>
            <a:pPr>
              <a:buSzPts val="3240"/>
            </a:pPr>
            <a:r>
              <a:rPr lang="en-GB" sz="2430"/>
              <a:t>Types of Machine Learning</a:t>
            </a:r>
            <a:endParaRPr/>
          </a:p>
        </p:txBody>
      </p:sp>
      <p:pic>
        <p:nvPicPr>
          <p:cNvPr id="460" name="Google Shape;460;p43" descr="https://cdn-images-1.medium.com/max/1600/1*FUZS9K4JPqzfXDcC83BQTw.png"/>
          <p:cNvPicPr preferRelativeResize="0"/>
          <p:nvPr/>
        </p:nvPicPr>
        <p:blipFill rotWithShape="1">
          <a:blip r:embed="rId3">
            <a:alphaModFix/>
          </a:blip>
          <a:srcRect/>
          <a:stretch/>
        </p:blipFill>
        <p:spPr>
          <a:xfrm>
            <a:off x="3464312" y="2304452"/>
            <a:ext cx="4972540" cy="3556895"/>
          </a:xfrm>
          <a:prstGeom prst="rect">
            <a:avLst/>
          </a:prstGeom>
          <a:noFill/>
          <a:ln>
            <a:noFill/>
          </a:ln>
        </p:spPr>
      </p:pic>
    </p:spTree>
    <p:extLst>
      <p:ext uri="{BB962C8B-B14F-4D97-AF65-F5344CB8AC3E}">
        <p14:creationId xmlns:p14="http://schemas.microsoft.com/office/powerpoint/2010/main" val="205255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2"/>
          <p:cNvSpPr txBox="1">
            <a:spLocks noGrp="1"/>
          </p:cNvSpPr>
          <p:nvPr>
            <p:ph type="body" idx="1"/>
          </p:nvPr>
        </p:nvSpPr>
        <p:spPr>
          <a:xfrm>
            <a:off x="1834500" y="2304450"/>
            <a:ext cx="8553600" cy="3410100"/>
          </a:xfrm>
          <a:prstGeom prst="rect">
            <a:avLst/>
          </a:prstGeom>
          <a:noFill/>
          <a:ln>
            <a:noFill/>
          </a:ln>
        </p:spPr>
        <p:txBody>
          <a:bodyPr spcFirstLastPara="1" vert="horz" wrap="square" lIns="68569" tIns="34275" rIns="68569" bIns="34275" rtlCol="0" anchor="t" anchorCtr="0">
            <a:normAutofit/>
          </a:bodyPr>
          <a:lstStyle/>
          <a:p>
            <a:pPr marL="0" indent="0">
              <a:spcBef>
                <a:spcPts val="0"/>
              </a:spcBef>
              <a:buNone/>
            </a:pPr>
            <a:r>
              <a:rPr lang="en-GB"/>
              <a:t>  </a:t>
            </a:r>
            <a:endParaRPr/>
          </a:p>
        </p:txBody>
      </p:sp>
      <p:sp>
        <p:nvSpPr>
          <p:cNvPr id="445" name="Google Shape;445;p42"/>
          <p:cNvSpPr txBox="1">
            <a:spLocks noGrp="1"/>
          </p:cNvSpPr>
          <p:nvPr>
            <p:ph type="title"/>
          </p:nvPr>
        </p:nvSpPr>
        <p:spPr>
          <a:xfrm>
            <a:off x="1834500" y="1634850"/>
            <a:ext cx="6844500" cy="469800"/>
          </a:xfrm>
          <a:prstGeom prst="rect">
            <a:avLst/>
          </a:prstGeom>
          <a:noFill/>
          <a:ln>
            <a:noFill/>
          </a:ln>
        </p:spPr>
        <p:txBody>
          <a:bodyPr spcFirstLastPara="1" vert="horz" wrap="square" lIns="68569" tIns="34275" rIns="68569" bIns="34275" rtlCol="0" anchor="b" anchorCtr="0">
            <a:normAutofit/>
          </a:bodyPr>
          <a:lstStyle/>
          <a:p>
            <a:pPr>
              <a:buSzPts val="3240"/>
            </a:pPr>
            <a:r>
              <a:rPr lang="en-GB" sz="2430"/>
              <a:t>Types of Machine Learning</a:t>
            </a:r>
            <a:endParaRPr sz="2430">
              <a:latin typeface="Quattrocento Sans"/>
              <a:ea typeface="Quattrocento Sans"/>
              <a:cs typeface="Quattrocento Sans"/>
              <a:sym typeface="Quattrocento Sans"/>
            </a:endParaRPr>
          </a:p>
        </p:txBody>
      </p:sp>
      <p:grpSp>
        <p:nvGrpSpPr>
          <p:cNvPr id="446" name="Google Shape;446;p42"/>
          <p:cNvGrpSpPr/>
          <p:nvPr/>
        </p:nvGrpSpPr>
        <p:grpSpPr>
          <a:xfrm>
            <a:off x="2021544" y="2312095"/>
            <a:ext cx="2659155" cy="2074154"/>
            <a:chOff x="838200" y="2003612"/>
            <a:chExt cx="4636125" cy="3139677"/>
          </a:xfrm>
        </p:grpSpPr>
        <p:pic>
          <p:nvPicPr>
            <p:cNvPr id="447" name="Google Shape;447;p42"/>
            <p:cNvPicPr preferRelativeResize="0"/>
            <p:nvPr/>
          </p:nvPicPr>
          <p:blipFill rotWithShape="1">
            <a:blip r:embed="rId3">
              <a:alphaModFix/>
            </a:blip>
            <a:srcRect/>
            <a:stretch/>
          </p:blipFill>
          <p:spPr>
            <a:xfrm>
              <a:off x="838200" y="2003612"/>
              <a:ext cx="4636125" cy="2609476"/>
            </a:xfrm>
            <a:prstGeom prst="rect">
              <a:avLst/>
            </a:prstGeom>
            <a:noFill/>
            <a:ln>
              <a:noFill/>
            </a:ln>
          </p:spPr>
        </p:pic>
        <p:sp>
          <p:nvSpPr>
            <p:cNvPr id="448" name="Google Shape;448;p42"/>
            <p:cNvSpPr txBox="1"/>
            <p:nvPr/>
          </p:nvSpPr>
          <p:spPr>
            <a:xfrm>
              <a:off x="838200" y="4793921"/>
              <a:ext cx="3926541" cy="349368"/>
            </a:xfrm>
            <a:prstGeom prst="rect">
              <a:avLst/>
            </a:prstGeom>
            <a:noFill/>
            <a:ln>
              <a:noFill/>
            </a:ln>
          </p:spPr>
          <p:txBody>
            <a:bodyPr spcFirstLastPara="1" wrap="square" lIns="68569" tIns="34275" rIns="68569" bIns="34275" anchor="t" anchorCtr="0">
              <a:spAutoFit/>
            </a:bodyPr>
            <a:lstStyle/>
            <a:p>
              <a:pPr algn="ctr">
                <a:buClr>
                  <a:srgbClr val="000000"/>
                </a:buClr>
                <a:buSzPts val="1400"/>
              </a:pPr>
              <a:r>
                <a:rPr lang="en-GB" sz="1050">
                  <a:solidFill>
                    <a:schemeClr val="dk1"/>
                  </a:solidFill>
                  <a:latin typeface="Quattrocento Sans"/>
                  <a:ea typeface="Quattrocento Sans"/>
                  <a:cs typeface="Quattrocento Sans"/>
                  <a:sym typeface="Quattrocento Sans"/>
                </a:rPr>
                <a:t>AlphaGo </a:t>
              </a:r>
              <a:endParaRPr sz="1050">
                <a:solidFill>
                  <a:srgbClr val="000000"/>
                </a:solidFill>
                <a:latin typeface="Arial"/>
                <a:ea typeface="Arial"/>
                <a:cs typeface="Arial"/>
                <a:sym typeface="Arial"/>
              </a:endParaRPr>
            </a:p>
          </p:txBody>
        </p:sp>
      </p:grpSp>
      <p:grpSp>
        <p:nvGrpSpPr>
          <p:cNvPr id="449" name="Google Shape;449;p42"/>
          <p:cNvGrpSpPr/>
          <p:nvPr/>
        </p:nvGrpSpPr>
        <p:grpSpPr>
          <a:xfrm>
            <a:off x="5062143" y="2312095"/>
            <a:ext cx="2501380" cy="2075010"/>
            <a:chOff x="5015752" y="1690688"/>
            <a:chExt cx="3778623" cy="2996157"/>
          </a:xfrm>
        </p:grpSpPr>
        <p:pic>
          <p:nvPicPr>
            <p:cNvPr id="450" name="Google Shape;450;p42"/>
            <p:cNvPicPr preferRelativeResize="0"/>
            <p:nvPr/>
          </p:nvPicPr>
          <p:blipFill rotWithShape="1">
            <a:blip r:embed="rId4">
              <a:alphaModFix/>
            </a:blip>
            <a:srcRect/>
            <a:stretch/>
          </p:blipFill>
          <p:spPr>
            <a:xfrm>
              <a:off x="5015752" y="1690688"/>
              <a:ext cx="3778623" cy="2519082"/>
            </a:xfrm>
            <a:prstGeom prst="rect">
              <a:avLst/>
            </a:prstGeom>
            <a:noFill/>
            <a:ln>
              <a:noFill/>
            </a:ln>
          </p:spPr>
        </p:pic>
        <p:sp>
          <p:nvSpPr>
            <p:cNvPr id="451" name="Google Shape;451;p42"/>
            <p:cNvSpPr txBox="1"/>
            <p:nvPr/>
          </p:nvSpPr>
          <p:spPr>
            <a:xfrm>
              <a:off x="5244353" y="4353584"/>
              <a:ext cx="3079376" cy="333261"/>
            </a:xfrm>
            <a:prstGeom prst="rect">
              <a:avLst/>
            </a:prstGeom>
            <a:noFill/>
            <a:ln>
              <a:noFill/>
            </a:ln>
          </p:spPr>
          <p:txBody>
            <a:bodyPr spcFirstLastPara="1" wrap="square" lIns="68569" tIns="34275" rIns="68569" bIns="34275" anchor="t" anchorCtr="0">
              <a:spAutoFit/>
            </a:bodyPr>
            <a:lstStyle/>
            <a:p>
              <a:pPr algn="ctr">
                <a:buClr>
                  <a:srgbClr val="000000"/>
                </a:buClr>
                <a:buSzPts val="1400"/>
              </a:pPr>
              <a:r>
                <a:rPr lang="en-GB" sz="1050">
                  <a:solidFill>
                    <a:schemeClr val="dk1"/>
                  </a:solidFill>
                  <a:latin typeface="Quattrocento Sans"/>
                  <a:ea typeface="Quattrocento Sans"/>
                  <a:cs typeface="Quattrocento Sans"/>
                  <a:sym typeface="Quattrocento Sans"/>
                </a:rPr>
                <a:t>Youtube recommendations</a:t>
              </a:r>
              <a:endParaRPr sz="1050">
                <a:solidFill>
                  <a:srgbClr val="000000"/>
                </a:solidFill>
                <a:latin typeface="Arial"/>
                <a:ea typeface="Arial"/>
                <a:cs typeface="Arial"/>
                <a:sym typeface="Arial"/>
              </a:endParaRPr>
            </a:p>
          </p:txBody>
        </p:sp>
      </p:grpSp>
      <p:pic>
        <p:nvPicPr>
          <p:cNvPr id="452" name="Google Shape;452;p42"/>
          <p:cNvPicPr preferRelativeResize="0"/>
          <p:nvPr/>
        </p:nvPicPr>
        <p:blipFill rotWithShape="1">
          <a:blip r:embed="rId5">
            <a:alphaModFix/>
          </a:blip>
          <a:srcRect/>
          <a:stretch/>
        </p:blipFill>
        <p:spPr>
          <a:xfrm>
            <a:off x="7888043" y="2312095"/>
            <a:ext cx="2575159" cy="1715056"/>
          </a:xfrm>
          <a:prstGeom prst="rect">
            <a:avLst/>
          </a:prstGeom>
          <a:noFill/>
          <a:ln>
            <a:noFill/>
          </a:ln>
        </p:spPr>
      </p:pic>
      <p:sp>
        <p:nvSpPr>
          <p:cNvPr id="453" name="Google Shape;453;p42"/>
          <p:cNvSpPr txBox="1"/>
          <p:nvPr/>
        </p:nvSpPr>
        <p:spPr>
          <a:xfrm>
            <a:off x="8018930" y="4156419"/>
            <a:ext cx="2259106" cy="230802"/>
          </a:xfrm>
          <a:prstGeom prst="rect">
            <a:avLst/>
          </a:prstGeom>
          <a:noFill/>
          <a:ln>
            <a:noFill/>
          </a:ln>
        </p:spPr>
        <p:txBody>
          <a:bodyPr spcFirstLastPara="1" wrap="square" lIns="68569" tIns="34275" rIns="68569" bIns="34275" anchor="t" anchorCtr="0">
            <a:spAutoFit/>
          </a:bodyPr>
          <a:lstStyle/>
          <a:p>
            <a:pPr algn="ctr">
              <a:buClr>
                <a:srgbClr val="000000"/>
              </a:buClr>
              <a:buSzPts val="1400"/>
            </a:pPr>
            <a:r>
              <a:rPr lang="en-GB" sz="1050">
                <a:solidFill>
                  <a:schemeClr val="dk1"/>
                </a:solidFill>
                <a:latin typeface="Quattrocento Sans"/>
                <a:ea typeface="Quattrocento Sans"/>
                <a:cs typeface="Quattrocento Sans"/>
                <a:sym typeface="Quattrocento Sans"/>
              </a:rPr>
              <a:t>Autonomous Driving</a:t>
            </a:r>
            <a:endParaRPr sz="1050">
              <a:solidFill>
                <a:srgbClr val="000000"/>
              </a:solidFill>
              <a:latin typeface="Arial"/>
              <a:ea typeface="Arial"/>
              <a:cs typeface="Arial"/>
              <a:sym typeface="Arial"/>
            </a:endParaRPr>
          </a:p>
        </p:txBody>
      </p:sp>
    </p:spTree>
    <p:extLst>
      <p:ext uri="{BB962C8B-B14F-4D97-AF65-F5344CB8AC3E}">
        <p14:creationId xmlns:p14="http://schemas.microsoft.com/office/powerpoint/2010/main" val="1593217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386-49CE-4453-89AA-3DA6C8E24ED5}"/>
              </a:ext>
            </a:extLst>
          </p:cNvPr>
          <p:cNvSpPr>
            <a:spLocks noGrp="1"/>
          </p:cNvSpPr>
          <p:nvPr>
            <p:ph type="title"/>
          </p:nvPr>
        </p:nvSpPr>
        <p:spPr>
          <a:xfrm>
            <a:off x="1252856" y="349485"/>
            <a:ext cx="9491663" cy="687614"/>
          </a:xfrm>
        </p:spPr>
        <p:txBody>
          <a:bodyPr/>
          <a:lstStyle/>
          <a:p>
            <a:r>
              <a:rPr lang="en-US"/>
              <a:t>Regression</a:t>
            </a:r>
          </a:p>
        </p:txBody>
      </p:sp>
      <p:graphicFrame>
        <p:nvGraphicFramePr>
          <p:cNvPr id="16" name="Training Table">
            <a:extLst>
              <a:ext uri="{FF2B5EF4-FFF2-40B4-BE49-F238E27FC236}">
                <a16:creationId xmlns:a16="http://schemas.microsoft.com/office/drawing/2014/main" id="{84F6F9B2-7DF9-4610-8AFE-A51273AD7779}"/>
              </a:ext>
            </a:extLst>
          </p:cNvPr>
          <p:cNvGraphicFramePr>
            <a:graphicFrameLocks noGrp="1"/>
          </p:cNvGraphicFramePr>
          <p:nvPr/>
        </p:nvGraphicFramePr>
        <p:xfrm>
          <a:off x="775708" y="1553844"/>
          <a:ext cx="3070162" cy="3187387"/>
        </p:xfrm>
        <a:graphic>
          <a:graphicData uri="http://schemas.openxmlformats.org/drawingml/2006/table">
            <a:tbl>
              <a:tblPr firstRow="1" bandRow="1">
                <a:tableStyleId>{5940675A-B579-460E-94D1-54222C63F5DA}</a:tableStyleId>
              </a:tblPr>
              <a:tblGrid>
                <a:gridCol w="1507300">
                  <a:extLst>
                    <a:ext uri="{9D8B030D-6E8A-4147-A177-3AD203B41FA5}">
                      <a16:colId xmlns:a16="http://schemas.microsoft.com/office/drawing/2014/main" val="1346378996"/>
                    </a:ext>
                  </a:extLst>
                </a:gridCol>
                <a:gridCol w="1562862">
                  <a:extLst>
                    <a:ext uri="{9D8B030D-6E8A-4147-A177-3AD203B41FA5}">
                      <a16:colId xmlns:a16="http://schemas.microsoft.com/office/drawing/2014/main" val="4033911449"/>
                    </a:ext>
                  </a:extLst>
                </a:gridCol>
              </a:tblGrid>
              <a:tr h="962347">
                <a:tc>
                  <a:txBody>
                    <a:bodyPr/>
                    <a:lstStyle/>
                    <a:p>
                      <a:pPr algn="ctr"/>
                      <a:endParaRPr lang="en-US" sz="2400" b="0">
                        <a:solidFill>
                          <a:srgbClr val="40CDF5"/>
                        </a:solidFill>
                      </a:endParaRPr>
                    </a:p>
                  </a:txBody>
                  <a:tcPr anchor="b">
                    <a:solidFill>
                      <a:schemeClr val="accent1"/>
                    </a:solidFill>
                  </a:tcPr>
                </a:tc>
                <a:tc>
                  <a:txBody>
                    <a:bodyPr/>
                    <a:lstStyle/>
                    <a:p>
                      <a:pPr algn="ctr"/>
                      <a:endParaRPr lang="en-US" sz="2400" b="0">
                        <a:solidFill>
                          <a:srgbClr val="40CDF5"/>
                        </a:solidFill>
                      </a:endParaRPr>
                    </a:p>
                  </a:txBody>
                  <a:tcPr anchor="b">
                    <a:solidFill>
                      <a:schemeClr val="accent1"/>
                    </a:solidFill>
                  </a:tcPr>
                </a:tc>
                <a:extLst>
                  <a:ext uri="{0D108BD9-81ED-4DB2-BD59-A6C34878D82A}">
                    <a16:rowId xmlns:a16="http://schemas.microsoft.com/office/drawing/2014/main" val="2721455304"/>
                  </a:ext>
                </a:extLst>
              </a:tr>
              <a:tr h="370840">
                <a:tc>
                  <a:txBody>
                    <a:bodyPr/>
                    <a:lstStyle/>
                    <a:p>
                      <a:pPr algn="ctr" fontAlgn="b"/>
                      <a:r>
                        <a:rPr lang="en-US" sz="2000" b="0" i="0" u="none" strike="noStrike">
                          <a:solidFill>
                            <a:srgbClr val="000000"/>
                          </a:solidFill>
                          <a:effectLst/>
                          <a:latin typeface="+mn-lt"/>
                        </a:rPr>
                        <a:t>56</a:t>
                      </a:r>
                    </a:p>
                  </a:txBody>
                  <a:tcPr marL="4763" marR="4763" marT="4763" marB="0" anchor="b"/>
                </a:tc>
                <a:tc>
                  <a:txBody>
                    <a:bodyPr/>
                    <a:lstStyle/>
                    <a:p>
                      <a:pPr algn="ctr" fontAlgn="b"/>
                      <a:r>
                        <a:rPr lang="en-US" sz="2000" b="0" i="0" u="none" strike="noStrike">
                          <a:solidFill>
                            <a:srgbClr val="000000"/>
                          </a:solidFill>
                          <a:effectLst/>
                          <a:latin typeface="+mn-lt"/>
                        </a:rPr>
                        <a:t>115</a:t>
                      </a:r>
                    </a:p>
                  </a:txBody>
                  <a:tcPr marL="4763" marR="4763" marT="4763" marB="0" anchor="b"/>
                </a:tc>
                <a:extLst>
                  <a:ext uri="{0D108BD9-81ED-4DB2-BD59-A6C34878D82A}">
                    <a16:rowId xmlns:a16="http://schemas.microsoft.com/office/drawing/2014/main" val="1132297154"/>
                  </a:ext>
                </a:extLst>
              </a:tr>
              <a:tr h="370840">
                <a:tc>
                  <a:txBody>
                    <a:bodyPr/>
                    <a:lstStyle/>
                    <a:p>
                      <a:pPr algn="ctr" fontAlgn="b"/>
                      <a:r>
                        <a:rPr lang="en-US" sz="2000" b="0" i="0" u="none" strike="noStrike">
                          <a:solidFill>
                            <a:srgbClr val="000000"/>
                          </a:solidFill>
                          <a:effectLst/>
                          <a:latin typeface="+mn-lt"/>
                        </a:rPr>
                        <a:t>61</a:t>
                      </a:r>
                    </a:p>
                  </a:txBody>
                  <a:tcPr marL="4763" marR="4763" marT="4763" marB="0" anchor="b"/>
                </a:tc>
                <a:tc>
                  <a:txBody>
                    <a:bodyPr/>
                    <a:lstStyle/>
                    <a:p>
                      <a:pPr algn="ctr" fontAlgn="b"/>
                      <a:r>
                        <a:rPr lang="en-US" sz="2000" b="0" i="0" u="none" strike="noStrike">
                          <a:solidFill>
                            <a:srgbClr val="000000"/>
                          </a:solidFill>
                          <a:effectLst/>
                          <a:latin typeface="+mn-lt"/>
                        </a:rPr>
                        <a:t>126</a:t>
                      </a:r>
                    </a:p>
                  </a:txBody>
                  <a:tcPr marL="4763" marR="4763" marT="4763" marB="0" anchor="b"/>
                </a:tc>
                <a:extLst>
                  <a:ext uri="{0D108BD9-81ED-4DB2-BD59-A6C34878D82A}">
                    <a16:rowId xmlns:a16="http://schemas.microsoft.com/office/drawing/2014/main" val="3889848011"/>
                  </a:ext>
                </a:extLst>
              </a:tr>
              <a:tr h="370840">
                <a:tc>
                  <a:txBody>
                    <a:bodyPr/>
                    <a:lstStyle/>
                    <a:p>
                      <a:pPr algn="ctr" fontAlgn="b"/>
                      <a:r>
                        <a:rPr lang="en-US" sz="2000" b="0" i="0" u="none" strike="noStrike">
                          <a:solidFill>
                            <a:srgbClr val="000000"/>
                          </a:solidFill>
                          <a:effectLst/>
                          <a:latin typeface="+mn-lt"/>
                        </a:rPr>
                        <a:t>67</a:t>
                      </a:r>
                    </a:p>
                  </a:txBody>
                  <a:tcPr marL="4763" marR="4763" marT="4763" marB="0" anchor="b"/>
                </a:tc>
                <a:tc>
                  <a:txBody>
                    <a:bodyPr/>
                    <a:lstStyle/>
                    <a:p>
                      <a:pPr algn="ctr" fontAlgn="b"/>
                      <a:r>
                        <a:rPr lang="en-US" sz="2000" b="0" i="0" u="none" strike="noStrike">
                          <a:solidFill>
                            <a:srgbClr val="000000"/>
                          </a:solidFill>
                          <a:effectLst/>
                          <a:latin typeface="+mn-lt"/>
                        </a:rPr>
                        <a:t>137</a:t>
                      </a:r>
                    </a:p>
                  </a:txBody>
                  <a:tcPr marL="4763" marR="4763" marT="4763" marB="0" anchor="b"/>
                </a:tc>
                <a:extLst>
                  <a:ext uri="{0D108BD9-81ED-4DB2-BD59-A6C34878D82A}">
                    <a16:rowId xmlns:a16="http://schemas.microsoft.com/office/drawing/2014/main" val="1928910409"/>
                  </a:ext>
                </a:extLst>
              </a:tr>
              <a:tr h="370840">
                <a:tc>
                  <a:txBody>
                    <a:bodyPr/>
                    <a:lstStyle/>
                    <a:p>
                      <a:pPr algn="ctr" fontAlgn="b"/>
                      <a:r>
                        <a:rPr lang="en-US" sz="2000" b="0" i="0" u="none" strike="noStrike">
                          <a:solidFill>
                            <a:srgbClr val="000000"/>
                          </a:solidFill>
                          <a:effectLst/>
                          <a:latin typeface="+mn-lt"/>
                        </a:rPr>
                        <a:t>72</a:t>
                      </a:r>
                    </a:p>
                  </a:txBody>
                  <a:tcPr marL="4763" marR="4763" marT="4763" marB="0" anchor="b"/>
                </a:tc>
                <a:tc>
                  <a:txBody>
                    <a:bodyPr/>
                    <a:lstStyle/>
                    <a:p>
                      <a:pPr algn="ctr" fontAlgn="b"/>
                      <a:r>
                        <a:rPr lang="en-US" sz="2000" b="0" i="0" u="none" strike="noStrike">
                          <a:solidFill>
                            <a:srgbClr val="000000"/>
                          </a:solidFill>
                          <a:effectLst/>
                          <a:latin typeface="+mn-lt"/>
                        </a:rPr>
                        <a:t>140</a:t>
                      </a:r>
                    </a:p>
                  </a:txBody>
                  <a:tcPr marL="4763" marR="4763" marT="4763" marB="0" anchor="b"/>
                </a:tc>
                <a:extLst>
                  <a:ext uri="{0D108BD9-81ED-4DB2-BD59-A6C34878D82A}">
                    <a16:rowId xmlns:a16="http://schemas.microsoft.com/office/drawing/2014/main" val="2921977110"/>
                  </a:ext>
                </a:extLst>
              </a:tr>
              <a:tr h="370840">
                <a:tc>
                  <a:txBody>
                    <a:bodyPr/>
                    <a:lstStyle/>
                    <a:p>
                      <a:pPr algn="ctr" fontAlgn="b"/>
                      <a:r>
                        <a:rPr lang="en-US" sz="2000" b="0" i="0" u="none" strike="noStrike">
                          <a:solidFill>
                            <a:srgbClr val="000000"/>
                          </a:solidFill>
                          <a:effectLst/>
                          <a:latin typeface="+mn-lt"/>
                        </a:rPr>
                        <a:t>76</a:t>
                      </a:r>
                    </a:p>
                  </a:txBody>
                  <a:tcPr marL="4763" marR="4763" marT="4763" marB="0" anchor="b"/>
                </a:tc>
                <a:tc>
                  <a:txBody>
                    <a:bodyPr/>
                    <a:lstStyle/>
                    <a:p>
                      <a:pPr algn="ctr" fontAlgn="b"/>
                      <a:r>
                        <a:rPr lang="en-US" sz="2000" b="0" i="0" u="none" strike="noStrike">
                          <a:solidFill>
                            <a:srgbClr val="000000"/>
                          </a:solidFill>
                          <a:effectLst/>
                          <a:latin typeface="+mn-lt"/>
                        </a:rPr>
                        <a:t>152</a:t>
                      </a:r>
                    </a:p>
                  </a:txBody>
                  <a:tcPr marL="4763" marR="4763" marT="4763" marB="0" anchor="b"/>
                </a:tc>
                <a:extLst>
                  <a:ext uri="{0D108BD9-81ED-4DB2-BD59-A6C34878D82A}">
                    <a16:rowId xmlns:a16="http://schemas.microsoft.com/office/drawing/2014/main" val="315773606"/>
                  </a:ext>
                </a:extLst>
              </a:tr>
              <a:tr h="370840">
                <a:tc>
                  <a:txBody>
                    <a:bodyPr/>
                    <a:lstStyle/>
                    <a:p>
                      <a:pPr algn="ctr" fontAlgn="b"/>
                      <a:r>
                        <a:rPr lang="en-US" sz="2000" b="0" i="0" u="none" strike="noStrike">
                          <a:solidFill>
                            <a:srgbClr val="000000"/>
                          </a:solidFill>
                          <a:effectLst/>
                          <a:latin typeface="+mn-lt"/>
                        </a:rPr>
                        <a:t>82</a:t>
                      </a:r>
                    </a:p>
                  </a:txBody>
                  <a:tcPr marL="4763" marR="4763" marT="4763" marB="0" anchor="b"/>
                </a:tc>
                <a:tc>
                  <a:txBody>
                    <a:bodyPr/>
                    <a:lstStyle/>
                    <a:p>
                      <a:pPr algn="ctr" fontAlgn="b"/>
                      <a:r>
                        <a:rPr lang="en-US" sz="2000" b="0" i="0" u="none" strike="noStrike" dirty="0">
                          <a:solidFill>
                            <a:srgbClr val="000000"/>
                          </a:solidFill>
                          <a:effectLst/>
                          <a:latin typeface="+mn-lt"/>
                        </a:rPr>
                        <a:t>156</a:t>
                      </a:r>
                    </a:p>
                  </a:txBody>
                  <a:tcPr marL="4763" marR="4763" marT="4763" marB="0" anchor="b"/>
                </a:tc>
                <a:extLst>
                  <a:ext uri="{0D108BD9-81ED-4DB2-BD59-A6C34878D82A}">
                    <a16:rowId xmlns:a16="http://schemas.microsoft.com/office/drawing/2014/main" val="1295556497"/>
                  </a:ext>
                </a:extLst>
              </a:tr>
            </a:tbl>
          </a:graphicData>
        </a:graphic>
      </p:graphicFrame>
      <p:grpSp>
        <p:nvGrpSpPr>
          <p:cNvPr id="29" name="Cycle Rentals">
            <a:extLst>
              <a:ext uri="{FF2B5EF4-FFF2-40B4-BE49-F238E27FC236}">
                <a16:creationId xmlns:a16="http://schemas.microsoft.com/office/drawing/2014/main" id="{149E037E-846A-46BC-805A-CABACD36CAB4}"/>
              </a:ext>
            </a:extLst>
          </p:cNvPr>
          <p:cNvGrpSpPr/>
          <p:nvPr/>
        </p:nvGrpSpPr>
        <p:grpSpPr>
          <a:xfrm>
            <a:off x="2570114" y="1599196"/>
            <a:ext cx="795985" cy="620237"/>
            <a:chOff x="9568107" y="986071"/>
            <a:chExt cx="795985" cy="620237"/>
          </a:xfrm>
          <a:solidFill>
            <a:schemeClr val="bg1"/>
          </a:solidFill>
        </p:grpSpPr>
        <p:pic>
          <p:nvPicPr>
            <p:cNvPr id="4" name="Graphic 3" descr="Cycling">
              <a:extLst>
                <a:ext uri="{FF2B5EF4-FFF2-40B4-BE49-F238E27FC236}">
                  <a16:creationId xmlns:a16="http://schemas.microsoft.com/office/drawing/2014/main" id="{45B0B5CC-DFFA-4941-ADC6-FAC982AB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3917" y="1046133"/>
              <a:ext cx="560175" cy="560175"/>
            </a:xfrm>
            <a:prstGeom prst="rect">
              <a:avLst/>
            </a:prstGeom>
          </p:spPr>
        </p:pic>
        <p:pic>
          <p:nvPicPr>
            <p:cNvPr id="8" name="Graphic 7" descr="Cycling">
              <a:extLst>
                <a:ext uri="{FF2B5EF4-FFF2-40B4-BE49-F238E27FC236}">
                  <a16:creationId xmlns:a16="http://schemas.microsoft.com/office/drawing/2014/main" id="{455C9C94-0692-4AC0-A6D4-4DD509F06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8107" y="986071"/>
              <a:ext cx="560174" cy="560174"/>
            </a:xfrm>
            <a:prstGeom prst="rect">
              <a:avLst/>
            </a:prstGeom>
          </p:spPr>
        </p:pic>
      </p:grpSp>
      <p:grpSp>
        <p:nvGrpSpPr>
          <p:cNvPr id="28" name="Temperature">
            <a:extLst>
              <a:ext uri="{FF2B5EF4-FFF2-40B4-BE49-F238E27FC236}">
                <a16:creationId xmlns:a16="http://schemas.microsoft.com/office/drawing/2014/main" id="{D4E62425-6173-4AFA-BF3C-35A22B4CF5B4}"/>
              </a:ext>
            </a:extLst>
          </p:cNvPr>
          <p:cNvGrpSpPr/>
          <p:nvPr/>
        </p:nvGrpSpPr>
        <p:grpSpPr>
          <a:xfrm>
            <a:off x="1096124" y="1553844"/>
            <a:ext cx="891809" cy="713133"/>
            <a:chOff x="8638055" y="916201"/>
            <a:chExt cx="891809" cy="713133"/>
          </a:xfrm>
          <a:solidFill>
            <a:schemeClr val="bg1"/>
          </a:solidFill>
        </p:grpSpPr>
        <p:pic>
          <p:nvPicPr>
            <p:cNvPr id="21" name="Graphic 20" descr="Partial sun">
              <a:extLst>
                <a:ext uri="{FF2B5EF4-FFF2-40B4-BE49-F238E27FC236}">
                  <a16:creationId xmlns:a16="http://schemas.microsoft.com/office/drawing/2014/main" id="{388B7073-BDD0-49DC-AEFE-1EE843FD0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9820" y="916201"/>
              <a:ext cx="630044" cy="630044"/>
            </a:xfrm>
            <a:prstGeom prst="rect">
              <a:avLst/>
            </a:prstGeom>
          </p:spPr>
        </p:pic>
        <p:pic>
          <p:nvPicPr>
            <p:cNvPr id="25" name="Graphic 24" descr="Thermometer">
              <a:extLst>
                <a:ext uri="{FF2B5EF4-FFF2-40B4-BE49-F238E27FC236}">
                  <a16:creationId xmlns:a16="http://schemas.microsoft.com/office/drawing/2014/main" id="{0E6211BC-7F48-41FB-8E59-DC11B2442F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8055" y="1105805"/>
              <a:ext cx="523529" cy="523529"/>
            </a:xfrm>
            <a:prstGeom prst="rect">
              <a:avLst/>
            </a:prstGeom>
          </p:spPr>
        </p:pic>
      </p:grpSp>
      <p:graphicFrame>
        <p:nvGraphicFramePr>
          <p:cNvPr id="32" name="Training Chart">
            <a:extLst>
              <a:ext uri="{FF2B5EF4-FFF2-40B4-BE49-F238E27FC236}">
                <a16:creationId xmlns:a16="http://schemas.microsoft.com/office/drawing/2014/main" id="{9002CF04-C71A-4603-BA23-C64EC3E60ECA}"/>
              </a:ext>
            </a:extLst>
          </p:cNvPr>
          <p:cNvGraphicFramePr/>
          <p:nvPr/>
        </p:nvGraphicFramePr>
        <p:xfrm>
          <a:off x="5869753" y="1553844"/>
          <a:ext cx="5267451" cy="446910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7" name="Validation Data">
            <a:extLst>
              <a:ext uri="{FF2B5EF4-FFF2-40B4-BE49-F238E27FC236}">
                <a16:creationId xmlns:a16="http://schemas.microsoft.com/office/drawing/2014/main" id="{B6659336-79CF-4327-944D-3719541C20FF}"/>
              </a:ext>
            </a:extLst>
          </p:cNvPr>
          <p:cNvGraphicFramePr>
            <a:graphicFrameLocks noGrp="1"/>
          </p:cNvGraphicFramePr>
          <p:nvPr/>
        </p:nvGraphicFramePr>
        <p:xfrm>
          <a:off x="775708" y="4741231"/>
          <a:ext cx="3070162" cy="1854200"/>
        </p:xfrm>
        <a:graphic>
          <a:graphicData uri="http://schemas.openxmlformats.org/drawingml/2006/table">
            <a:tbl>
              <a:tblPr firstRow="1" bandRow="1">
                <a:tableStyleId>{5940675A-B579-460E-94D1-54222C63F5DA}</a:tableStyleId>
              </a:tblPr>
              <a:tblGrid>
                <a:gridCol w="1507300">
                  <a:extLst>
                    <a:ext uri="{9D8B030D-6E8A-4147-A177-3AD203B41FA5}">
                      <a16:colId xmlns:a16="http://schemas.microsoft.com/office/drawing/2014/main" val="1346378996"/>
                    </a:ext>
                  </a:extLst>
                </a:gridCol>
                <a:gridCol w="1562862">
                  <a:extLst>
                    <a:ext uri="{9D8B030D-6E8A-4147-A177-3AD203B41FA5}">
                      <a16:colId xmlns:a16="http://schemas.microsoft.com/office/drawing/2014/main" val="4033911449"/>
                    </a:ext>
                  </a:extLst>
                </a:gridCol>
              </a:tblGrid>
              <a:tr h="370840">
                <a:tc>
                  <a:txBody>
                    <a:bodyPr/>
                    <a:lstStyle/>
                    <a:p>
                      <a:pPr algn="ctr" rtl="0" fontAlgn="b"/>
                      <a:r>
                        <a:rPr lang="en-US" sz="2000" b="0" i="0" u="none" strike="noStrike">
                          <a:solidFill>
                            <a:srgbClr val="000000"/>
                          </a:solidFill>
                          <a:effectLst/>
                          <a:latin typeface="Segoe UI" panose="020B0502040204020203" pitchFamily="34" charset="0"/>
                        </a:rPr>
                        <a:t>54</a:t>
                      </a:r>
                    </a:p>
                  </a:txBody>
                  <a:tcPr marL="4763" marR="4763" marT="4763" marB="0" anchor="b"/>
                </a:tc>
                <a:tc>
                  <a:txBody>
                    <a:bodyPr/>
                    <a:lstStyle/>
                    <a:p>
                      <a:pPr algn="ctr" fontAlgn="b"/>
                      <a:r>
                        <a:rPr lang="en-US" sz="2000" b="0" i="0" u="none" strike="noStrike">
                          <a:solidFill>
                            <a:srgbClr val="000000"/>
                          </a:solidFill>
                          <a:effectLst/>
                          <a:latin typeface="+mn-lt"/>
                        </a:rPr>
                        <a:t>114</a:t>
                      </a:r>
                    </a:p>
                  </a:txBody>
                  <a:tcPr marL="4763" marR="4763" marT="4763" marB="0" anchor="b"/>
                </a:tc>
                <a:extLst>
                  <a:ext uri="{0D108BD9-81ED-4DB2-BD59-A6C34878D82A}">
                    <a16:rowId xmlns:a16="http://schemas.microsoft.com/office/drawing/2014/main" val="1132297154"/>
                  </a:ext>
                </a:extLst>
              </a:tr>
              <a:tr h="370840">
                <a:tc>
                  <a:txBody>
                    <a:bodyPr/>
                    <a:lstStyle/>
                    <a:p>
                      <a:pPr algn="ctr" rtl="0" fontAlgn="b"/>
                      <a:r>
                        <a:rPr lang="en-US" sz="2000" b="0" i="0" u="none" strike="noStrike">
                          <a:solidFill>
                            <a:srgbClr val="000000"/>
                          </a:solidFill>
                          <a:effectLst/>
                          <a:latin typeface="Segoe UI" panose="020B0502040204020203" pitchFamily="34" charset="0"/>
                        </a:rPr>
                        <a:t>62</a:t>
                      </a:r>
                    </a:p>
                  </a:txBody>
                  <a:tcPr marL="4763" marR="4763" marT="4763" marB="0" anchor="b"/>
                </a:tc>
                <a:tc>
                  <a:txBody>
                    <a:bodyPr/>
                    <a:lstStyle/>
                    <a:p>
                      <a:pPr algn="ctr" fontAlgn="b"/>
                      <a:r>
                        <a:rPr lang="en-US" sz="2000" b="0" i="0" u="none" strike="noStrike">
                          <a:solidFill>
                            <a:srgbClr val="000000"/>
                          </a:solidFill>
                          <a:effectLst/>
                          <a:latin typeface="+mn-lt"/>
                        </a:rPr>
                        <a:t>129</a:t>
                      </a:r>
                    </a:p>
                  </a:txBody>
                  <a:tcPr marL="4763" marR="4763" marT="4763" marB="0" anchor="b"/>
                </a:tc>
                <a:extLst>
                  <a:ext uri="{0D108BD9-81ED-4DB2-BD59-A6C34878D82A}">
                    <a16:rowId xmlns:a16="http://schemas.microsoft.com/office/drawing/2014/main" val="3889848011"/>
                  </a:ext>
                </a:extLst>
              </a:tr>
              <a:tr h="370840">
                <a:tc>
                  <a:txBody>
                    <a:bodyPr/>
                    <a:lstStyle/>
                    <a:p>
                      <a:pPr algn="ctr" rtl="0" fontAlgn="b"/>
                      <a:r>
                        <a:rPr lang="en-US" sz="2000" b="0" i="0" u="none" strike="noStrike">
                          <a:solidFill>
                            <a:srgbClr val="000000"/>
                          </a:solidFill>
                          <a:effectLst/>
                          <a:latin typeface="Segoe UI" panose="020B0502040204020203" pitchFamily="34" charset="0"/>
                        </a:rPr>
                        <a:t>68</a:t>
                      </a:r>
                    </a:p>
                  </a:txBody>
                  <a:tcPr marL="4763" marR="4763" marT="4763" marB="0" anchor="b"/>
                </a:tc>
                <a:tc>
                  <a:txBody>
                    <a:bodyPr/>
                    <a:lstStyle/>
                    <a:p>
                      <a:pPr algn="ctr" fontAlgn="b"/>
                      <a:r>
                        <a:rPr lang="en-US" sz="2000" b="0" i="0" u="none" strike="noStrike">
                          <a:solidFill>
                            <a:srgbClr val="000000"/>
                          </a:solidFill>
                          <a:effectLst/>
                          <a:latin typeface="+mn-lt"/>
                        </a:rPr>
                        <a:t>130</a:t>
                      </a:r>
                    </a:p>
                  </a:txBody>
                  <a:tcPr marL="4763" marR="4763" marT="4763" marB="0" anchor="b"/>
                </a:tc>
                <a:extLst>
                  <a:ext uri="{0D108BD9-81ED-4DB2-BD59-A6C34878D82A}">
                    <a16:rowId xmlns:a16="http://schemas.microsoft.com/office/drawing/2014/main" val="1928910409"/>
                  </a:ext>
                </a:extLst>
              </a:tr>
              <a:tr h="370840">
                <a:tc>
                  <a:txBody>
                    <a:bodyPr/>
                    <a:lstStyle/>
                    <a:p>
                      <a:pPr algn="ctr" rtl="0" fontAlgn="b"/>
                      <a:r>
                        <a:rPr lang="en-US" sz="2000" b="0" i="0" u="none" strike="noStrike">
                          <a:solidFill>
                            <a:srgbClr val="000000"/>
                          </a:solidFill>
                          <a:effectLst/>
                          <a:latin typeface="Segoe UI" panose="020B0502040204020203" pitchFamily="34" charset="0"/>
                        </a:rPr>
                        <a:t>74</a:t>
                      </a:r>
                    </a:p>
                  </a:txBody>
                  <a:tcPr marL="4763" marR="4763" marT="4763" marB="0" anchor="b"/>
                </a:tc>
                <a:tc>
                  <a:txBody>
                    <a:bodyPr/>
                    <a:lstStyle/>
                    <a:p>
                      <a:pPr algn="ctr" fontAlgn="b"/>
                      <a:r>
                        <a:rPr lang="en-US" sz="2000" b="0" i="0" u="none" strike="noStrike">
                          <a:solidFill>
                            <a:srgbClr val="000000"/>
                          </a:solidFill>
                          <a:effectLst/>
                          <a:latin typeface="+mn-lt"/>
                        </a:rPr>
                        <a:t>152</a:t>
                      </a:r>
                    </a:p>
                  </a:txBody>
                  <a:tcPr marL="4763" marR="4763" marT="4763" marB="0" anchor="b"/>
                </a:tc>
                <a:extLst>
                  <a:ext uri="{0D108BD9-81ED-4DB2-BD59-A6C34878D82A}">
                    <a16:rowId xmlns:a16="http://schemas.microsoft.com/office/drawing/2014/main" val="2921977110"/>
                  </a:ext>
                </a:extLst>
              </a:tr>
              <a:tr h="370840">
                <a:tc>
                  <a:txBody>
                    <a:bodyPr/>
                    <a:lstStyle/>
                    <a:p>
                      <a:pPr algn="ctr" rtl="0" fontAlgn="b"/>
                      <a:r>
                        <a:rPr lang="en-US" sz="2000" b="0" i="0" u="none" strike="noStrike">
                          <a:solidFill>
                            <a:srgbClr val="000000"/>
                          </a:solidFill>
                          <a:effectLst/>
                          <a:latin typeface="Segoe UI" panose="020B0502040204020203" pitchFamily="34" charset="0"/>
                        </a:rPr>
                        <a:t>80</a:t>
                      </a:r>
                    </a:p>
                  </a:txBody>
                  <a:tcPr marL="4763" marR="4763" marT="4763" marB="0" anchor="b"/>
                </a:tc>
                <a:tc>
                  <a:txBody>
                    <a:bodyPr/>
                    <a:lstStyle/>
                    <a:p>
                      <a:pPr algn="ctr" fontAlgn="b"/>
                      <a:r>
                        <a:rPr lang="en-US" sz="2000" b="0" i="0" u="none" strike="noStrike">
                          <a:solidFill>
                            <a:srgbClr val="000000"/>
                          </a:solidFill>
                          <a:effectLst/>
                          <a:latin typeface="+mn-lt"/>
                        </a:rPr>
                        <a:t>154</a:t>
                      </a:r>
                    </a:p>
                  </a:txBody>
                  <a:tcPr marL="4763" marR="4763" marT="4763" marB="0" anchor="b"/>
                </a:tc>
                <a:extLst>
                  <a:ext uri="{0D108BD9-81ED-4DB2-BD59-A6C34878D82A}">
                    <a16:rowId xmlns:a16="http://schemas.microsoft.com/office/drawing/2014/main" val="315773606"/>
                  </a:ext>
                </a:extLst>
              </a:tr>
            </a:tbl>
          </a:graphicData>
        </a:graphic>
      </p:graphicFrame>
      <p:sp>
        <p:nvSpPr>
          <p:cNvPr id="38" name="Training">
            <a:extLst>
              <a:ext uri="{FF2B5EF4-FFF2-40B4-BE49-F238E27FC236}">
                <a16:creationId xmlns:a16="http://schemas.microsoft.com/office/drawing/2014/main" id="{A4541DDE-404F-495F-9CEE-51F260174A02}"/>
              </a:ext>
            </a:extLst>
          </p:cNvPr>
          <p:cNvSpPr txBox="1"/>
          <p:nvPr/>
        </p:nvSpPr>
        <p:spPr>
          <a:xfrm rot="16200000">
            <a:off x="87411" y="3275111"/>
            <a:ext cx="89941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Training</a:t>
            </a:r>
          </a:p>
        </p:txBody>
      </p:sp>
      <p:sp>
        <p:nvSpPr>
          <p:cNvPr id="39" name="Validation">
            <a:extLst>
              <a:ext uri="{FF2B5EF4-FFF2-40B4-BE49-F238E27FC236}">
                <a16:creationId xmlns:a16="http://schemas.microsoft.com/office/drawing/2014/main" id="{E4A4CFA2-43A9-4448-958F-8CE0E2D106BD}"/>
              </a:ext>
            </a:extLst>
          </p:cNvPr>
          <p:cNvSpPr txBox="1"/>
          <p:nvPr/>
        </p:nvSpPr>
        <p:spPr>
          <a:xfrm rot="16200000">
            <a:off x="-23549" y="5619856"/>
            <a:ext cx="112133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Validation</a:t>
            </a:r>
          </a:p>
        </p:txBody>
      </p:sp>
      <p:graphicFrame>
        <p:nvGraphicFramePr>
          <p:cNvPr id="40" name="Predictions">
            <a:extLst>
              <a:ext uri="{FF2B5EF4-FFF2-40B4-BE49-F238E27FC236}">
                <a16:creationId xmlns:a16="http://schemas.microsoft.com/office/drawing/2014/main" id="{80252197-84DE-4A11-A021-EA92D09D534E}"/>
              </a:ext>
            </a:extLst>
          </p:cNvPr>
          <p:cNvGraphicFramePr>
            <a:graphicFrameLocks noGrp="1"/>
          </p:cNvGraphicFramePr>
          <p:nvPr/>
        </p:nvGraphicFramePr>
        <p:xfrm>
          <a:off x="3898914" y="3900202"/>
          <a:ext cx="1562862" cy="2816547"/>
        </p:xfrm>
        <a:graphic>
          <a:graphicData uri="http://schemas.openxmlformats.org/drawingml/2006/table">
            <a:tbl>
              <a:tblPr firstRow="1" bandRow="1">
                <a:tableStyleId>{5940675A-B579-460E-94D1-54222C63F5DA}</a:tableStyleId>
              </a:tblPr>
              <a:tblGrid>
                <a:gridCol w="1562862">
                  <a:extLst>
                    <a:ext uri="{9D8B030D-6E8A-4147-A177-3AD203B41FA5}">
                      <a16:colId xmlns:a16="http://schemas.microsoft.com/office/drawing/2014/main" val="4033911449"/>
                    </a:ext>
                  </a:extLst>
                </a:gridCol>
              </a:tblGrid>
              <a:tr h="962347">
                <a:tc>
                  <a:txBody>
                    <a:bodyPr/>
                    <a:lstStyle/>
                    <a:p>
                      <a:pPr algn="ctr"/>
                      <a:r>
                        <a:rPr lang="cy-GB" sz="2400" b="0">
                          <a:solidFill>
                            <a:srgbClr val="40CDF5"/>
                          </a:solidFill>
                        </a:rPr>
                        <a:t>ŷ</a:t>
                      </a:r>
                      <a:endParaRPr lang="en-US" sz="2400" b="0">
                        <a:solidFill>
                          <a:srgbClr val="40CDF5"/>
                        </a:solidFill>
                      </a:endParaRPr>
                    </a:p>
                  </a:txBody>
                  <a:tcPr anchor="b">
                    <a:solidFill>
                      <a:schemeClr val="accent1"/>
                    </a:solidFill>
                  </a:tcPr>
                </a:tc>
                <a:extLst>
                  <a:ext uri="{0D108BD9-81ED-4DB2-BD59-A6C34878D82A}">
                    <a16:rowId xmlns:a16="http://schemas.microsoft.com/office/drawing/2014/main" val="2721455304"/>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116</a:t>
                      </a:r>
                    </a:p>
                  </a:txBody>
                  <a:tcPr marL="4763" marR="4763" marT="4763" marB="0" anchor="b"/>
                </a:tc>
                <a:extLst>
                  <a:ext uri="{0D108BD9-81ED-4DB2-BD59-A6C34878D82A}">
                    <a16:rowId xmlns:a16="http://schemas.microsoft.com/office/drawing/2014/main" val="1132297154"/>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128</a:t>
                      </a:r>
                    </a:p>
                  </a:txBody>
                  <a:tcPr marL="4763" marR="4763" marT="4763" marB="0" anchor="b"/>
                </a:tc>
                <a:extLst>
                  <a:ext uri="{0D108BD9-81ED-4DB2-BD59-A6C34878D82A}">
                    <a16:rowId xmlns:a16="http://schemas.microsoft.com/office/drawing/2014/main" val="3889848011"/>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137</a:t>
                      </a:r>
                    </a:p>
                  </a:txBody>
                  <a:tcPr marL="4763" marR="4763" marT="4763" marB="0" anchor="b"/>
                </a:tc>
                <a:extLst>
                  <a:ext uri="{0D108BD9-81ED-4DB2-BD59-A6C34878D82A}">
                    <a16:rowId xmlns:a16="http://schemas.microsoft.com/office/drawing/2014/main" val="1928910409"/>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146</a:t>
                      </a:r>
                    </a:p>
                  </a:txBody>
                  <a:tcPr marL="4763" marR="4763" marT="4763" marB="0" anchor="b"/>
                </a:tc>
                <a:extLst>
                  <a:ext uri="{0D108BD9-81ED-4DB2-BD59-A6C34878D82A}">
                    <a16:rowId xmlns:a16="http://schemas.microsoft.com/office/drawing/2014/main" val="2921977110"/>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155</a:t>
                      </a:r>
                    </a:p>
                  </a:txBody>
                  <a:tcPr marL="4763" marR="4763" marT="4763" marB="0" anchor="b"/>
                </a:tc>
                <a:extLst>
                  <a:ext uri="{0D108BD9-81ED-4DB2-BD59-A6C34878D82A}">
                    <a16:rowId xmlns:a16="http://schemas.microsoft.com/office/drawing/2014/main" val="315773606"/>
                  </a:ext>
                </a:extLst>
              </a:tr>
            </a:tbl>
          </a:graphicData>
        </a:graphic>
      </p:graphicFrame>
      <p:sp>
        <p:nvSpPr>
          <p:cNvPr id="41" name="f(x)">
            <a:extLst>
              <a:ext uri="{FF2B5EF4-FFF2-40B4-BE49-F238E27FC236}">
                <a16:creationId xmlns:a16="http://schemas.microsoft.com/office/drawing/2014/main" id="{C1EF4717-75DE-44A8-856F-14B100A12B0F}"/>
              </a:ext>
            </a:extLst>
          </p:cNvPr>
          <p:cNvSpPr txBox="1"/>
          <p:nvPr/>
        </p:nvSpPr>
        <p:spPr>
          <a:xfrm>
            <a:off x="4347732" y="3921354"/>
            <a:ext cx="581891" cy="553998"/>
          </a:xfrm>
          <a:prstGeom prst="rect">
            <a:avLst/>
          </a:prstGeom>
          <a:noFill/>
        </p:spPr>
        <p:txBody>
          <a:bodyPr wrap="none" lIns="0" tIns="0" rIns="0" bIns="0" rtlCol="0">
            <a:spAutoFit/>
          </a:bodyPr>
          <a:lstStyle/>
          <a:p>
            <a:pPr algn="l"/>
            <a:r>
              <a:rPr lang="en-US" sz="3600" i="1">
                <a:solidFill>
                  <a:schemeClr val="bg1"/>
                </a:solidFill>
                <a:latin typeface="Calibri Light" panose="020F0302020204030204" pitchFamily="34" charset="0"/>
                <a:cs typeface="Calibri Light" panose="020F0302020204030204" pitchFamily="34" charset="0"/>
              </a:rPr>
              <a:t>f</a:t>
            </a:r>
            <a:r>
              <a:rPr lang="en-US" sz="3600">
                <a:solidFill>
                  <a:schemeClr val="bg1"/>
                </a:solidFill>
              </a:rPr>
              <a:t>(</a:t>
            </a:r>
            <a:r>
              <a:rPr lang="en-US" sz="2800">
                <a:solidFill>
                  <a:schemeClr val="bg1"/>
                </a:solidFill>
              </a:rPr>
              <a:t>x</a:t>
            </a:r>
            <a:r>
              <a:rPr lang="en-US" sz="3600">
                <a:solidFill>
                  <a:schemeClr val="bg1"/>
                </a:solidFill>
              </a:rPr>
              <a:t>)</a:t>
            </a:r>
          </a:p>
        </p:txBody>
      </p:sp>
      <p:graphicFrame>
        <p:nvGraphicFramePr>
          <p:cNvPr id="54" name="Validation Chart">
            <a:extLst>
              <a:ext uri="{FF2B5EF4-FFF2-40B4-BE49-F238E27FC236}">
                <a16:creationId xmlns:a16="http://schemas.microsoft.com/office/drawing/2014/main" id="{91A35F7D-ED40-4001-BC7C-0D59FF161BAC}"/>
              </a:ext>
            </a:extLst>
          </p:cNvPr>
          <p:cNvGraphicFramePr/>
          <p:nvPr/>
        </p:nvGraphicFramePr>
        <p:xfrm>
          <a:off x="5869753" y="1553844"/>
          <a:ext cx="5285083" cy="4469106"/>
        </p:xfrm>
        <a:graphic>
          <a:graphicData uri="http://schemas.openxmlformats.org/drawingml/2006/chart">
            <c:chart xmlns:c="http://schemas.openxmlformats.org/drawingml/2006/chart" xmlns:r="http://schemas.openxmlformats.org/officeDocument/2006/relationships" r:id="rId12"/>
          </a:graphicData>
        </a:graphic>
      </p:graphicFrame>
      <p:cxnSp>
        <p:nvCxnSpPr>
          <p:cNvPr id="34" name="Regression Line">
            <a:extLst>
              <a:ext uri="{FF2B5EF4-FFF2-40B4-BE49-F238E27FC236}">
                <a16:creationId xmlns:a16="http://schemas.microsoft.com/office/drawing/2014/main" id="{063D58BB-23F4-4027-9E30-E367E567BEE4}"/>
              </a:ext>
            </a:extLst>
          </p:cNvPr>
          <p:cNvCxnSpPr>
            <a:cxnSpLocks/>
          </p:cNvCxnSpPr>
          <p:nvPr/>
        </p:nvCxnSpPr>
        <p:spPr>
          <a:xfrm flipV="1">
            <a:off x="6661265" y="1659259"/>
            <a:ext cx="4185794" cy="3036031"/>
          </a:xfrm>
          <a:prstGeom prst="line">
            <a:avLst/>
          </a:prstGeom>
          <a:ln w="57150">
            <a:solidFill>
              <a:srgbClr val="40CDF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Intercept">
            <a:extLst>
              <a:ext uri="{FF2B5EF4-FFF2-40B4-BE49-F238E27FC236}">
                <a16:creationId xmlns:a16="http://schemas.microsoft.com/office/drawing/2014/main" id="{01515CDF-BE80-40BC-A570-D27D9D102C6F}"/>
              </a:ext>
            </a:extLst>
          </p:cNvPr>
          <p:cNvSpPr txBox="1"/>
          <p:nvPr/>
        </p:nvSpPr>
        <p:spPr>
          <a:xfrm>
            <a:off x="6680464" y="4237451"/>
            <a:ext cx="456738" cy="432792"/>
          </a:xfrm>
          <a:prstGeom prst="ellipse">
            <a:avLst/>
          </a:prstGeom>
          <a:solidFill>
            <a:schemeClr val="bg1"/>
          </a:solidFill>
          <a:ln w="38100">
            <a:solidFill>
              <a:srgbClr val="40CDF5"/>
            </a:solidFill>
          </a:ln>
        </p:spPr>
        <p:txBody>
          <a:bodyPr wrap="square" lIns="0" tIns="0" rIns="0" bIns="0" rtlCol="0">
            <a:spAutoFit/>
          </a:bodyPr>
          <a:lstStyle/>
          <a:p>
            <a:pPr algn="ctr"/>
            <a:r>
              <a:rPr lang="en-US" sz="2000">
                <a:solidFill>
                  <a:schemeClr val="accent1"/>
                </a:solidFill>
              </a:rPr>
              <a:t>35</a:t>
            </a:r>
          </a:p>
        </p:txBody>
      </p:sp>
      <p:sp>
        <p:nvSpPr>
          <p:cNvPr id="52" name="regression function">
            <a:extLst>
              <a:ext uri="{FF2B5EF4-FFF2-40B4-BE49-F238E27FC236}">
                <a16:creationId xmlns:a16="http://schemas.microsoft.com/office/drawing/2014/main" id="{D838691E-16C2-4746-9C29-B3E19AC443F4}"/>
              </a:ext>
            </a:extLst>
          </p:cNvPr>
          <p:cNvSpPr txBox="1"/>
          <p:nvPr/>
        </p:nvSpPr>
        <p:spPr>
          <a:xfrm>
            <a:off x="7593268" y="4368049"/>
            <a:ext cx="2768387" cy="553998"/>
          </a:xfrm>
          <a:prstGeom prst="rect">
            <a:avLst/>
          </a:prstGeom>
          <a:noFill/>
        </p:spPr>
        <p:txBody>
          <a:bodyPr wrap="none" lIns="0" tIns="0" rIns="0" bIns="0" rtlCol="0">
            <a:spAutoFit/>
          </a:bodyPr>
          <a:lstStyle/>
          <a:p>
            <a:pPr algn="l"/>
            <a:r>
              <a:rPr lang="en-US" sz="3600" i="1">
                <a:gradFill>
                  <a:gsLst>
                    <a:gs pos="2917">
                      <a:schemeClr val="tx1"/>
                    </a:gs>
                    <a:gs pos="30000">
                      <a:schemeClr val="tx1"/>
                    </a:gs>
                  </a:gsLst>
                  <a:lin ang="5400000" scaled="0"/>
                </a:gradFill>
                <a:latin typeface="Calibri Light" panose="020F0302020204030204" pitchFamily="34" charset="0"/>
                <a:cs typeface="Calibri Light" panose="020F0302020204030204" pitchFamily="34" charset="0"/>
              </a:rPr>
              <a:t>f</a:t>
            </a:r>
            <a:r>
              <a:rPr lang="en-US" sz="3600">
                <a:gradFill>
                  <a:gsLst>
                    <a:gs pos="2917">
                      <a:schemeClr val="tx1"/>
                    </a:gs>
                    <a:gs pos="30000">
                      <a:schemeClr val="tx1"/>
                    </a:gs>
                  </a:gsLst>
                  <a:lin ang="5400000" scaled="0"/>
                </a:gradFill>
              </a:rPr>
              <a:t>(</a:t>
            </a:r>
            <a:r>
              <a:rPr lang="en-US" sz="2800" i="1">
                <a:gradFill>
                  <a:gsLst>
                    <a:gs pos="2917">
                      <a:schemeClr val="tx1"/>
                    </a:gs>
                    <a:gs pos="30000">
                      <a:schemeClr val="tx1"/>
                    </a:gs>
                  </a:gsLst>
                  <a:lin ang="5400000" scaled="0"/>
                </a:gradFill>
              </a:rPr>
              <a:t>x</a:t>
            </a:r>
            <a:r>
              <a:rPr lang="en-US" sz="3600">
                <a:gradFill>
                  <a:gsLst>
                    <a:gs pos="2917">
                      <a:schemeClr val="tx1"/>
                    </a:gs>
                    <a:gs pos="30000">
                      <a:schemeClr val="tx1"/>
                    </a:gs>
                  </a:gsLst>
                  <a:lin ang="5400000" scaled="0"/>
                </a:gradFill>
              </a:rPr>
              <a:t>)=35 + 1.5</a:t>
            </a:r>
            <a:r>
              <a:rPr lang="en-US" sz="3600" i="1">
                <a:gradFill>
                  <a:gsLst>
                    <a:gs pos="2917">
                      <a:schemeClr val="tx1"/>
                    </a:gs>
                    <a:gs pos="30000">
                      <a:schemeClr val="tx1"/>
                    </a:gs>
                  </a:gsLst>
                  <a:lin ang="5400000" scaled="0"/>
                </a:gradFill>
              </a:rPr>
              <a:t>x</a:t>
            </a:r>
          </a:p>
        </p:txBody>
      </p:sp>
      <p:grpSp>
        <p:nvGrpSpPr>
          <p:cNvPr id="62" name="Slope">
            <a:extLst>
              <a:ext uri="{FF2B5EF4-FFF2-40B4-BE49-F238E27FC236}">
                <a16:creationId xmlns:a16="http://schemas.microsoft.com/office/drawing/2014/main" id="{4E3D4CC0-E0BD-4E76-AADA-9E02CE3B1580}"/>
              </a:ext>
            </a:extLst>
          </p:cNvPr>
          <p:cNvGrpSpPr/>
          <p:nvPr/>
        </p:nvGrpSpPr>
        <p:grpSpPr>
          <a:xfrm>
            <a:off x="7635597" y="3632983"/>
            <a:ext cx="981644" cy="736102"/>
            <a:chOff x="7635597" y="3632983"/>
            <a:chExt cx="981644" cy="736102"/>
          </a:xfrm>
        </p:grpSpPr>
        <p:cxnSp>
          <p:nvCxnSpPr>
            <p:cNvPr id="46" name="Straight Arrow Connector 45">
              <a:extLst>
                <a:ext uri="{FF2B5EF4-FFF2-40B4-BE49-F238E27FC236}">
                  <a16:creationId xmlns:a16="http://schemas.microsoft.com/office/drawing/2014/main" id="{6ECD7F56-EBC3-4E74-BBC0-8FC9AD3EEA94}"/>
                </a:ext>
              </a:extLst>
            </p:cNvPr>
            <p:cNvCxnSpPr>
              <a:cxnSpLocks/>
            </p:cNvCxnSpPr>
            <p:nvPr/>
          </p:nvCxnSpPr>
          <p:spPr>
            <a:xfrm flipV="1">
              <a:off x="8174990" y="3632983"/>
              <a:ext cx="0" cy="440076"/>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F474315-DE62-477C-AB85-B81A5352C962}"/>
                </a:ext>
              </a:extLst>
            </p:cNvPr>
            <p:cNvSpPr txBox="1"/>
            <p:nvPr/>
          </p:nvSpPr>
          <p:spPr>
            <a:xfrm>
              <a:off x="7664938" y="4061308"/>
              <a:ext cx="456738" cy="307777"/>
            </a:xfrm>
            <a:prstGeom prst="rect">
              <a:avLst/>
            </a:prstGeom>
            <a:noFill/>
            <a:ln w="38100">
              <a:noFill/>
            </a:ln>
          </p:spPr>
          <p:txBody>
            <a:bodyPr wrap="square" lIns="0" tIns="0" rIns="0" bIns="0" rtlCol="0">
              <a:spAutoFit/>
            </a:bodyPr>
            <a:lstStyle/>
            <a:p>
              <a:pPr algn="ctr"/>
              <a:r>
                <a:rPr lang="en-US" sz="2000">
                  <a:solidFill>
                    <a:schemeClr val="accent1"/>
                  </a:solidFill>
                </a:rPr>
                <a:t>1</a:t>
              </a:r>
            </a:p>
          </p:txBody>
        </p:sp>
        <p:sp>
          <p:nvSpPr>
            <p:cNvPr id="51" name="TextBox 50">
              <a:extLst>
                <a:ext uri="{FF2B5EF4-FFF2-40B4-BE49-F238E27FC236}">
                  <a16:creationId xmlns:a16="http://schemas.microsoft.com/office/drawing/2014/main" id="{BECC4749-ED45-40E4-B586-A7B27053D21B}"/>
                </a:ext>
              </a:extLst>
            </p:cNvPr>
            <p:cNvSpPr txBox="1"/>
            <p:nvPr/>
          </p:nvSpPr>
          <p:spPr>
            <a:xfrm>
              <a:off x="8160503" y="3795904"/>
              <a:ext cx="456738" cy="307777"/>
            </a:xfrm>
            <a:prstGeom prst="rect">
              <a:avLst/>
            </a:prstGeom>
            <a:noFill/>
            <a:ln w="38100">
              <a:noFill/>
            </a:ln>
          </p:spPr>
          <p:txBody>
            <a:bodyPr wrap="square" lIns="0" tIns="0" rIns="0" bIns="0" rtlCol="0">
              <a:spAutoFit/>
            </a:bodyPr>
            <a:lstStyle/>
            <a:p>
              <a:pPr algn="ctr"/>
              <a:r>
                <a:rPr lang="en-US" sz="2000">
                  <a:solidFill>
                    <a:schemeClr val="accent1"/>
                  </a:solidFill>
                </a:rPr>
                <a:t>1.5</a:t>
              </a:r>
            </a:p>
          </p:txBody>
        </p:sp>
        <p:cxnSp>
          <p:nvCxnSpPr>
            <p:cNvPr id="45" name="Straight Arrow Connector 44">
              <a:extLst>
                <a:ext uri="{FF2B5EF4-FFF2-40B4-BE49-F238E27FC236}">
                  <a16:creationId xmlns:a16="http://schemas.microsoft.com/office/drawing/2014/main" id="{3162E8A8-1950-4244-99B6-4B1BA5D97D34}"/>
                </a:ext>
              </a:extLst>
            </p:cNvPr>
            <p:cNvCxnSpPr>
              <a:cxnSpLocks/>
            </p:cNvCxnSpPr>
            <p:nvPr/>
          </p:nvCxnSpPr>
          <p:spPr>
            <a:xfrm>
              <a:off x="7635597" y="4042881"/>
              <a:ext cx="515421" cy="0"/>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Error">
            <a:extLst>
              <a:ext uri="{FF2B5EF4-FFF2-40B4-BE49-F238E27FC236}">
                <a16:creationId xmlns:a16="http://schemas.microsoft.com/office/drawing/2014/main" id="{9579818A-323F-4AA3-9EE0-873370630D59}"/>
              </a:ext>
            </a:extLst>
          </p:cNvPr>
          <p:cNvGrpSpPr/>
          <p:nvPr/>
        </p:nvGrpSpPr>
        <p:grpSpPr>
          <a:xfrm>
            <a:off x="9098704" y="2154908"/>
            <a:ext cx="1100904" cy="860739"/>
            <a:chOff x="8468279" y="2217232"/>
            <a:chExt cx="1100904" cy="860739"/>
          </a:xfrm>
        </p:grpSpPr>
        <p:cxnSp>
          <p:nvCxnSpPr>
            <p:cNvPr id="56" name="Straight Arrow Connector 55">
              <a:extLst>
                <a:ext uri="{FF2B5EF4-FFF2-40B4-BE49-F238E27FC236}">
                  <a16:creationId xmlns:a16="http://schemas.microsoft.com/office/drawing/2014/main" id="{27FA8F83-6A2B-4B4D-A80A-14EC819C6841}"/>
                </a:ext>
              </a:extLst>
            </p:cNvPr>
            <p:cNvCxnSpPr>
              <a:cxnSpLocks/>
            </p:cNvCxnSpPr>
            <p:nvPr/>
          </p:nvCxnSpPr>
          <p:spPr>
            <a:xfrm>
              <a:off x="8991160" y="2607502"/>
              <a:ext cx="104836" cy="15142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31F3B0-AC5F-4177-AE45-75BF12990EE4}"/>
                </a:ext>
              </a:extLst>
            </p:cNvPr>
            <p:cNvCxnSpPr>
              <a:cxnSpLocks/>
            </p:cNvCxnSpPr>
            <p:nvPr/>
          </p:nvCxnSpPr>
          <p:spPr>
            <a:xfrm>
              <a:off x="9032902" y="2354944"/>
              <a:ext cx="121337" cy="151429"/>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27D83F-7C2B-4C5C-AB81-DF033F8A6CF8}"/>
                </a:ext>
              </a:extLst>
            </p:cNvPr>
            <p:cNvCxnSpPr>
              <a:cxnSpLocks/>
            </p:cNvCxnSpPr>
            <p:nvPr/>
          </p:nvCxnSpPr>
          <p:spPr>
            <a:xfrm>
              <a:off x="8468279" y="296590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08B7208-74B6-4445-9E27-A6520A211A4C}"/>
                </a:ext>
              </a:extLst>
            </p:cNvPr>
            <p:cNvCxnSpPr>
              <a:cxnSpLocks/>
            </p:cNvCxnSpPr>
            <p:nvPr/>
          </p:nvCxnSpPr>
          <p:spPr>
            <a:xfrm>
              <a:off x="9498345" y="221723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3D50E8-6B63-4EAE-ABE8-A03115D832C9}"/>
                </a:ext>
              </a:extLst>
            </p:cNvPr>
            <p:cNvCxnSpPr>
              <a:cxnSpLocks/>
            </p:cNvCxnSpPr>
            <p:nvPr/>
          </p:nvCxnSpPr>
          <p:spPr>
            <a:xfrm>
              <a:off x="8562852" y="2814473"/>
              <a:ext cx="60669" cy="94921"/>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0" name="x and y">
            <a:extLst>
              <a:ext uri="{FF2B5EF4-FFF2-40B4-BE49-F238E27FC236}">
                <a16:creationId xmlns:a16="http://schemas.microsoft.com/office/drawing/2014/main" id="{C99B430B-D23C-40AE-87DE-8ED2B44DC969}"/>
              </a:ext>
            </a:extLst>
          </p:cNvPr>
          <p:cNvSpPr txBox="1"/>
          <p:nvPr/>
        </p:nvSpPr>
        <p:spPr>
          <a:xfrm>
            <a:off x="1483774" y="2092507"/>
            <a:ext cx="1684757" cy="400110"/>
          </a:xfrm>
          <a:prstGeom prst="rect">
            <a:avLst/>
          </a:prstGeom>
          <a:noFill/>
        </p:spPr>
        <p:txBody>
          <a:bodyPr wrap="none" lIns="0" tIns="0" rIns="0" bIns="0" rtlCol="0">
            <a:spAutoFit/>
          </a:bodyPr>
          <a:lstStyle/>
          <a:p>
            <a:pPr algn="l"/>
            <a:r>
              <a:rPr lang="en-US" sz="2600">
                <a:solidFill>
                  <a:srgbClr val="40CDF5"/>
                </a:solidFill>
              </a:rPr>
              <a:t>x               y</a:t>
            </a:r>
          </a:p>
        </p:txBody>
      </p:sp>
      <p:sp>
        <p:nvSpPr>
          <p:cNvPr id="3" name="Hide Validation">
            <a:extLst>
              <a:ext uri="{FF2B5EF4-FFF2-40B4-BE49-F238E27FC236}">
                <a16:creationId xmlns:a16="http://schemas.microsoft.com/office/drawing/2014/main" id="{1BE47F8F-1995-4202-B7B4-7C05BC54D8D6}"/>
              </a:ext>
            </a:extLst>
          </p:cNvPr>
          <p:cNvSpPr/>
          <p:nvPr/>
        </p:nvSpPr>
        <p:spPr bwMode="auto">
          <a:xfrm>
            <a:off x="383229" y="4846645"/>
            <a:ext cx="3498054" cy="1921065"/>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Hide Training">
            <a:extLst>
              <a:ext uri="{FF2B5EF4-FFF2-40B4-BE49-F238E27FC236}">
                <a16:creationId xmlns:a16="http://schemas.microsoft.com/office/drawing/2014/main" id="{D0BF39C7-1661-4E71-B4AC-C402DEAD3FB6}"/>
              </a:ext>
            </a:extLst>
          </p:cNvPr>
          <p:cNvSpPr/>
          <p:nvPr/>
        </p:nvSpPr>
        <p:spPr bwMode="auto">
          <a:xfrm>
            <a:off x="246544" y="2554287"/>
            <a:ext cx="3642885" cy="2232296"/>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917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3.33333E-6 -3.7037E-7 L -0.00013 0.01736 " pathEditMode="relative" rAng="0" ptsTypes="AA">
                                      <p:cBhvr>
                                        <p:cTn id="25" dur="2000" fill="hold"/>
                                        <p:tgtEl>
                                          <p:spTgt spid="37"/>
                                        </p:tgtEl>
                                        <p:attrNameLst>
                                          <p:attrName>ppt_x</p:attrName>
                                          <p:attrName>ppt_y</p:attrName>
                                        </p:attrNameLst>
                                      </p:cBhvr>
                                      <p:rCtr x="-1300" y="8560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out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xit" presetSubtype="0" fill="hold"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2"/>
                                        </p:tgtEl>
                                      </p:cBhvr>
                                    </p:animEffect>
                                    <p:set>
                                      <p:cBhvr>
                                        <p:cTn id="66" dur="1" fill="hold">
                                          <p:stCondLst>
                                            <p:cond delay="499"/>
                                          </p:stCondLst>
                                        </p:cTn>
                                        <p:tgtEl>
                                          <p:spTgt spid="4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2"/>
                                        </p:tgtEl>
                                      </p:cBhvr>
                                    </p:animEffect>
                                    <p:set>
                                      <p:cBhvr>
                                        <p:cTn id="69" dur="1" fill="hold">
                                          <p:stCondLst>
                                            <p:cond delay="499"/>
                                          </p:stCondLst>
                                        </p:cTn>
                                        <p:tgtEl>
                                          <p:spTgt spid="6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xit" presetSubtype="0" fill="hold" grpId="1" nodeType="with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xit" presetSubtype="0" fill="hold" grpId="1" nodeType="withEffect">
                                  <p:stCondLst>
                                    <p:cond delay="0"/>
                                  </p:stCondLst>
                                  <p:childTnLst>
                                    <p:animEffect transition="out" filter="fade">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 presetClass="exit" presetSubtype="0" fill="hold" grpId="1" nodeType="withEffect">
                                  <p:stCondLst>
                                    <p:cond delay="0"/>
                                  </p:stCondLst>
                                  <p:childTnLst>
                                    <p:set>
                                      <p:cBhvr>
                                        <p:cTn id="93" dur="1" fill="hold">
                                          <p:stCondLst>
                                            <p:cond delay="0"/>
                                          </p:stCondLst>
                                        </p:cTn>
                                        <p:tgtEl>
                                          <p:spTgt spid="5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6" presetClass="entr" presetSubtype="37" fill="hold"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barn(outVertical)">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32" grpId="1">
        <p:bldAsOne/>
      </p:bldGraphic>
      <p:bldP spid="38" grpId="0"/>
      <p:bldP spid="39" grpId="0"/>
      <p:bldGraphic spid="54" grpId="0">
        <p:bldAsOne/>
      </p:bldGraphic>
      <p:bldP spid="42" grpId="0" animBg="1"/>
      <p:bldP spid="42" grpId="1" animBg="1"/>
      <p:bldP spid="52" grpId="0"/>
      <p:bldP spid="52" grpId="1"/>
      <p:bldP spid="60" grpId="0"/>
      <p:bldP spid="3" grpId="0" animBg="1"/>
      <p:bldP spid="3" grpId="1"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 name="Training chart">
            <a:extLst>
              <a:ext uri="{FF2B5EF4-FFF2-40B4-BE49-F238E27FC236}">
                <a16:creationId xmlns:a16="http://schemas.microsoft.com/office/drawing/2014/main" id="{4AFE282F-576E-42BF-842B-255F5CAE20D1}"/>
              </a:ext>
            </a:extLst>
          </p:cNvPr>
          <p:cNvGraphicFramePr/>
          <p:nvPr/>
        </p:nvGraphicFramePr>
        <p:xfrm>
          <a:off x="6659561" y="1904096"/>
          <a:ext cx="5207535" cy="3937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training data">
            <a:extLst>
              <a:ext uri="{FF2B5EF4-FFF2-40B4-BE49-F238E27FC236}">
                <a16:creationId xmlns:a16="http://schemas.microsoft.com/office/drawing/2014/main" id="{5EAB35C4-E54C-402E-A824-A7096DD67AE0}"/>
              </a:ext>
            </a:extLst>
          </p:cNvPr>
          <p:cNvGraphicFramePr>
            <a:graphicFrameLocks noGrp="1"/>
          </p:cNvGraphicFramePr>
          <p:nvPr/>
        </p:nvGraphicFramePr>
        <p:xfrm>
          <a:off x="731583" y="1309496"/>
          <a:ext cx="2600512" cy="3217695"/>
        </p:xfrm>
        <a:graphic>
          <a:graphicData uri="http://schemas.openxmlformats.org/drawingml/2006/table">
            <a:tbl>
              <a:tblPr firstRow="1" bandRow="1">
                <a:tableStyleId>{5C22544A-7EE6-4342-B048-85BDC9FD1C3A}</a:tableStyleId>
              </a:tblPr>
              <a:tblGrid>
                <a:gridCol w="1300256">
                  <a:extLst>
                    <a:ext uri="{9D8B030D-6E8A-4147-A177-3AD203B41FA5}">
                      <a16:colId xmlns:a16="http://schemas.microsoft.com/office/drawing/2014/main" val="2052576846"/>
                    </a:ext>
                  </a:extLst>
                </a:gridCol>
                <a:gridCol w="1300256">
                  <a:extLst>
                    <a:ext uri="{9D8B030D-6E8A-4147-A177-3AD203B41FA5}">
                      <a16:colId xmlns:a16="http://schemas.microsoft.com/office/drawing/2014/main" val="614486847"/>
                    </a:ext>
                  </a:extLst>
                </a:gridCol>
              </a:tblGrid>
              <a:tr h="136349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503452884"/>
                  </a:ext>
                </a:extLst>
              </a:tr>
              <a:tr h="370840">
                <a:tc>
                  <a:txBody>
                    <a:bodyPr/>
                    <a:lstStyle/>
                    <a:p>
                      <a:pPr algn="ctr"/>
                      <a:r>
                        <a:rPr lang="en-US"/>
                        <a:t>[4,2,3.2,10]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[6,3,1.7,12]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[5,2,3.5,11]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[4,1,2.9,10]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[7,4,2.1,11]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2366421"/>
                  </a:ext>
                </a:extLst>
              </a:tr>
            </a:tbl>
          </a:graphicData>
        </a:graphic>
      </p:graphicFrame>
      <p:sp>
        <p:nvSpPr>
          <p:cNvPr id="2" name="Title 1">
            <a:extLst>
              <a:ext uri="{FF2B5EF4-FFF2-40B4-BE49-F238E27FC236}">
                <a16:creationId xmlns:a16="http://schemas.microsoft.com/office/drawing/2014/main" id="{B06CCAED-227A-4A3C-90CF-A5781FFA5873}"/>
              </a:ext>
            </a:extLst>
          </p:cNvPr>
          <p:cNvSpPr>
            <a:spLocks noGrp="1"/>
          </p:cNvSpPr>
          <p:nvPr>
            <p:ph type="title"/>
          </p:nvPr>
        </p:nvSpPr>
        <p:spPr>
          <a:xfrm>
            <a:off x="1350168" y="401808"/>
            <a:ext cx="9491663" cy="687614"/>
          </a:xfrm>
        </p:spPr>
        <p:txBody>
          <a:bodyPr/>
          <a:lstStyle/>
          <a:p>
            <a:r>
              <a:rPr lang="en-US" dirty="0"/>
              <a:t>Classification</a:t>
            </a:r>
          </a:p>
        </p:txBody>
      </p:sp>
      <p:grpSp>
        <p:nvGrpSpPr>
          <p:cNvPr id="24" name="labels">
            <a:extLst>
              <a:ext uri="{FF2B5EF4-FFF2-40B4-BE49-F238E27FC236}">
                <a16:creationId xmlns:a16="http://schemas.microsoft.com/office/drawing/2014/main" id="{34AB1140-41D0-41EA-AFC0-1DBBF25E772B}"/>
              </a:ext>
            </a:extLst>
          </p:cNvPr>
          <p:cNvGrpSpPr/>
          <p:nvPr/>
        </p:nvGrpSpPr>
        <p:grpSpPr>
          <a:xfrm>
            <a:off x="2121622" y="1507351"/>
            <a:ext cx="1139054" cy="738334"/>
            <a:chOff x="5523621" y="4542431"/>
            <a:chExt cx="1357718" cy="880072"/>
          </a:xfrm>
          <a:solidFill>
            <a:schemeClr val="bg1"/>
          </a:solidFill>
        </p:grpSpPr>
        <p:pic>
          <p:nvPicPr>
            <p:cNvPr id="11" name="Graphic 10" descr="Clipboard Mixed">
              <a:extLst>
                <a:ext uri="{FF2B5EF4-FFF2-40B4-BE49-F238E27FC236}">
                  <a16:creationId xmlns:a16="http://schemas.microsoft.com/office/drawing/2014/main" id="{242D66B2-A708-4C86-8059-FD70F3B59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3621" y="4542431"/>
              <a:ext cx="880072" cy="880072"/>
            </a:xfrm>
            <a:prstGeom prst="rect">
              <a:avLst/>
            </a:prstGeom>
          </p:spPr>
        </p:pic>
        <p:pic>
          <p:nvPicPr>
            <p:cNvPr id="23" name="Graphic 22" descr="Needle">
              <a:extLst>
                <a:ext uri="{FF2B5EF4-FFF2-40B4-BE49-F238E27FC236}">
                  <a16:creationId xmlns:a16="http://schemas.microsoft.com/office/drawing/2014/main" id="{D6DBFCAB-9370-4202-8F11-80D92D1331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8344" y="4636586"/>
              <a:ext cx="652995" cy="652995"/>
            </a:xfrm>
            <a:prstGeom prst="rect">
              <a:avLst/>
            </a:prstGeom>
          </p:spPr>
        </p:pic>
      </p:grpSp>
      <p:grpSp>
        <p:nvGrpSpPr>
          <p:cNvPr id="25" name="features">
            <a:extLst>
              <a:ext uri="{FF2B5EF4-FFF2-40B4-BE49-F238E27FC236}">
                <a16:creationId xmlns:a16="http://schemas.microsoft.com/office/drawing/2014/main" id="{A7A84CEA-CDBA-423A-BD8C-6A0E95DE550F}"/>
              </a:ext>
            </a:extLst>
          </p:cNvPr>
          <p:cNvGrpSpPr/>
          <p:nvPr/>
        </p:nvGrpSpPr>
        <p:grpSpPr>
          <a:xfrm>
            <a:off x="900071" y="1309496"/>
            <a:ext cx="1011443" cy="965812"/>
            <a:chOff x="895896" y="3854959"/>
            <a:chExt cx="1296114" cy="1237640"/>
          </a:xfrm>
          <a:solidFill>
            <a:schemeClr val="bg1"/>
          </a:solidFill>
        </p:grpSpPr>
        <p:pic>
          <p:nvPicPr>
            <p:cNvPr id="9" name="Graphic 8" descr="Test tubes">
              <a:extLst>
                <a:ext uri="{FF2B5EF4-FFF2-40B4-BE49-F238E27FC236}">
                  <a16:creationId xmlns:a16="http://schemas.microsoft.com/office/drawing/2014/main" id="{B7E14DB3-F96A-4896-9C3F-E9129834D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81059">
              <a:off x="903777" y="3854959"/>
              <a:ext cx="626322" cy="626322"/>
            </a:xfrm>
            <a:prstGeom prst="rect">
              <a:avLst/>
            </a:prstGeom>
          </p:spPr>
        </p:pic>
        <p:pic>
          <p:nvPicPr>
            <p:cNvPr id="15" name="Graphic 14" descr="Scale">
              <a:extLst>
                <a:ext uri="{FF2B5EF4-FFF2-40B4-BE49-F238E27FC236}">
                  <a16:creationId xmlns:a16="http://schemas.microsoft.com/office/drawing/2014/main" id="{B56B43AE-404F-425F-9393-4D216D678B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91311">
              <a:off x="895896" y="4472479"/>
              <a:ext cx="620120" cy="620120"/>
            </a:xfrm>
            <a:prstGeom prst="rect">
              <a:avLst/>
            </a:prstGeom>
          </p:spPr>
        </p:pic>
        <p:pic>
          <p:nvPicPr>
            <p:cNvPr id="19" name="Graphic 18" descr="Alterations &amp; Tailoring">
              <a:extLst>
                <a:ext uri="{FF2B5EF4-FFF2-40B4-BE49-F238E27FC236}">
                  <a16:creationId xmlns:a16="http://schemas.microsoft.com/office/drawing/2014/main" id="{24D71071-DB45-482C-86BF-F3A01D4D1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00000">
              <a:off x="1573229" y="4557321"/>
              <a:ext cx="533167" cy="533167"/>
            </a:xfrm>
            <a:prstGeom prst="rect">
              <a:avLst/>
            </a:prstGeom>
          </p:spPr>
        </p:pic>
        <p:pic>
          <p:nvPicPr>
            <p:cNvPr id="21" name="Graphic 20" descr="Heart with pulse">
              <a:extLst>
                <a:ext uri="{FF2B5EF4-FFF2-40B4-BE49-F238E27FC236}">
                  <a16:creationId xmlns:a16="http://schemas.microsoft.com/office/drawing/2014/main" id="{3EDF3056-447A-4C16-B248-C73F75539B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83172">
              <a:off x="1565688" y="3922963"/>
              <a:ext cx="626322" cy="626322"/>
            </a:xfrm>
            <a:prstGeom prst="rect">
              <a:avLst/>
            </a:prstGeom>
          </p:spPr>
        </p:pic>
      </p:grpSp>
      <p:sp>
        <p:nvSpPr>
          <p:cNvPr id="28" name="x and y">
            <a:extLst>
              <a:ext uri="{FF2B5EF4-FFF2-40B4-BE49-F238E27FC236}">
                <a16:creationId xmlns:a16="http://schemas.microsoft.com/office/drawing/2014/main" id="{0FEF72EE-283E-4DF5-A357-DDD1FB8C409F}"/>
              </a:ext>
            </a:extLst>
          </p:cNvPr>
          <p:cNvSpPr txBox="1"/>
          <p:nvPr/>
        </p:nvSpPr>
        <p:spPr>
          <a:xfrm>
            <a:off x="1255533" y="2202690"/>
            <a:ext cx="1502014" cy="400110"/>
          </a:xfrm>
          <a:prstGeom prst="rect">
            <a:avLst/>
          </a:prstGeom>
          <a:noFill/>
        </p:spPr>
        <p:txBody>
          <a:bodyPr wrap="none" lIns="0" tIns="0" rIns="0" bIns="0" rtlCol="0">
            <a:spAutoFit/>
          </a:bodyPr>
          <a:lstStyle/>
          <a:p>
            <a:pPr algn="l"/>
            <a:r>
              <a:rPr lang="en-US" sz="2600">
                <a:solidFill>
                  <a:srgbClr val="40CDF5"/>
                </a:solidFill>
              </a:rPr>
              <a:t>x             y</a:t>
            </a:r>
          </a:p>
        </p:txBody>
      </p:sp>
      <p:graphicFrame>
        <p:nvGraphicFramePr>
          <p:cNvPr id="29" name="validation data">
            <a:extLst>
              <a:ext uri="{FF2B5EF4-FFF2-40B4-BE49-F238E27FC236}">
                <a16:creationId xmlns:a16="http://schemas.microsoft.com/office/drawing/2014/main" id="{440C0574-45D7-4446-A625-0D5CCA34CAFF}"/>
              </a:ext>
            </a:extLst>
          </p:cNvPr>
          <p:cNvGraphicFramePr>
            <a:graphicFrameLocks noGrp="1"/>
          </p:cNvGraphicFramePr>
          <p:nvPr/>
        </p:nvGraphicFramePr>
        <p:xfrm>
          <a:off x="731583" y="4527619"/>
          <a:ext cx="2600512" cy="1752600"/>
        </p:xfrm>
        <a:graphic>
          <a:graphicData uri="http://schemas.openxmlformats.org/drawingml/2006/table">
            <a:tbl>
              <a:tblPr firstRow="1" bandRow="1">
                <a:tableStyleId>{5C22544A-7EE6-4342-B048-85BDC9FD1C3A}</a:tableStyleId>
              </a:tblPr>
              <a:tblGrid>
                <a:gridCol w="1300256">
                  <a:extLst>
                    <a:ext uri="{9D8B030D-6E8A-4147-A177-3AD203B41FA5}">
                      <a16:colId xmlns:a16="http://schemas.microsoft.com/office/drawing/2014/main" val="2052576846"/>
                    </a:ext>
                  </a:extLst>
                </a:gridCol>
                <a:gridCol w="1300256">
                  <a:extLst>
                    <a:ext uri="{9D8B030D-6E8A-4147-A177-3AD203B41FA5}">
                      <a16:colId xmlns:a16="http://schemas.microsoft.com/office/drawing/2014/main" val="614486847"/>
                    </a:ext>
                  </a:extLst>
                </a:gridCol>
              </a:tblGrid>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[3,1,2.8,10]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[7,3,1.8,11]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[4,8,2.5,10]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[4,1,3,1,11]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aphicFrame>
        <p:nvGraphicFramePr>
          <p:cNvPr id="40" name="logistic chart">
            <a:extLst>
              <a:ext uri="{FF2B5EF4-FFF2-40B4-BE49-F238E27FC236}">
                <a16:creationId xmlns:a16="http://schemas.microsoft.com/office/drawing/2014/main" id="{C42458B7-EDC3-4E27-A72C-5D56E2913571}"/>
              </a:ext>
            </a:extLst>
          </p:cNvPr>
          <p:cNvGraphicFramePr/>
          <p:nvPr/>
        </p:nvGraphicFramePr>
        <p:xfrm>
          <a:off x="6659561" y="1900208"/>
          <a:ext cx="5207535" cy="393732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41" name="score table">
            <a:extLst>
              <a:ext uri="{FF2B5EF4-FFF2-40B4-BE49-F238E27FC236}">
                <a16:creationId xmlns:a16="http://schemas.microsoft.com/office/drawing/2014/main" id="{D2E32E13-90F8-4580-A174-6934D5899527}"/>
              </a:ext>
            </a:extLst>
          </p:cNvPr>
          <p:cNvGraphicFramePr>
            <a:graphicFrameLocks noGrp="1"/>
          </p:cNvGraphicFramePr>
          <p:nvPr/>
        </p:nvGraphicFramePr>
        <p:xfrm>
          <a:off x="3446021" y="4183214"/>
          <a:ext cx="2343312" cy="2306320"/>
        </p:xfrm>
        <a:graphic>
          <a:graphicData uri="http://schemas.openxmlformats.org/drawingml/2006/table">
            <a:tbl>
              <a:tblPr firstRow="1" bandRow="1">
                <a:tableStyleId>{5C22544A-7EE6-4342-B048-85BDC9FD1C3A}</a:tableStyleId>
              </a:tblPr>
              <a:tblGrid>
                <a:gridCol w="781104">
                  <a:extLst>
                    <a:ext uri="{9D8B030D-6E8A-4147-A177-3AD203B41FA5}">
                      <a16:colId xmlns:a16="http://schemas.microsoft.com/office/drawing/2014/main" val="2052576846"/>
                    </a:ext>
                  </a:extLst>
                </a:gridCol>
                <a:gridCol w="781104">
                  <a:extLst>
                    <a:ext uri="{9D8B030D-6E8A-4147-A177-3AD203B41FA5}">
                      <a16:colId xmlns:a16="http://schemas.microsoft.com/office/drawing/2014/main" val="614486847"/>
                    </a:ext>
                  </a:extLst>
                </a:gridCol>
                <a:gridCol w="781104">
                  <a:extLst>
                    <a:ext uri="{9D8B030D-6E8A-4147-A177-3AD203B41FA5}">
                      <a16:colId xmlns:a16="http://schemas.microsoft.com/office/drawing/2014/main" val="723001237"/>
                    </a:ext>
                  </a:extLst>
                </a:gridCol>
              </a:tblGrid>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0" kern="1200">
                          <a:solidFill>
                            <a:srgbClr val="40CDF5"/>
                          </a:solidFill>
                          <a:latin typeface="+mn-lt"/>
                          <a:ea typeface="+mn-ea"/>
                          <a:cs typeface="+mn-cs"/>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0" kern="1200">
                          <a:solidFill>
                            <a:srgbClr val="40CDF5"/>
                          </a:solidFill>
                          <a:latin typeface="+mn-lt"/>
                          <a:ea typeface="+mn-ea"/>
                          <a:cs typeface="+mn-cs"/>
                        </a:rPr>
                        <a:t>P(0)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cy-GB" sz="2400" b="0">
                          <a:solidFill>
                            <a:srgbClr val="40CDF5"/>
                          </a:solidFill>
                        </a:rPr>
                        <a:t>ŷ</a:t>
                      </a:r>
                      <a:endParaRPr lang="en-US" sz="2400" b="0">
                        <a:solidFill>
                          <a:srgbClr val="40CDF5"/>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318332408"/>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kern="1200">
                          <a:solidFill>
                            <a:schemeClr val="dk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87560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035104"/>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368518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3699875"/>
                  </a:ext>
                </a:extLst>
              </a:tr>
            </a:tbl>
          </a:graphicData>
        </a:graphic>
      </p:graphicFrame>
      <p:grpSp>
        <p:nvGrpSpPr>
          <p:cNvPr id="5" name="training points">
            <a:extLst>
              <a:ext uri="{FF2B5EF4-FFF2-40B4-BE49-F238E27FC236}">
                <a16:creationId xmlns:a16="http://schemas.microsoft.com/office/drawing/2014/main" id="{F76CFEDA-6233-4A0E-A9A1-02CE10545B28}"/>
              </a:ext>
            </a:extLst>
          </p:cNvPr>
          <p:cNvGrpSpPr/>
          <p:nvPr/>
        </p:nvGrpSpPr>
        <p:grpSpPr>
          <a:xfrm>
            <a:off x="7720781" y="2102756"/>
            <a:ext cx="3644032" cy="3109547"/>
            <a:chOff x="7720781" y="2102756"/>
            <a:chExt cx="3644032" cy="3109547"/>
          </a:xfrm>
        </p:grpSpPr>
        <p:grpSp>
          <p:nvGrpSpPr>
            <p:cNvPr id="48" name="[4,2,3.2,10]">
              <a:extLst>
                <a:ext uri="{FF2B5EF4-FFF2-40B4-BE49-F238E27FC236}">
                  <a16:creationId xmlns:a16="http://schemas.microsoft.com/office/drawing/2014/main" id="{1B520282-9EEE-4F58-A4EF-D83462A4B9C4}"/>
                </a:ext>
              </a:extLst>
            </p:cNvPr>
            <p:cNvGrpSpPr/>
            <p:nvPr/>
          </p:nvGrpSpPr>
          <p:grpSpPr>
            <a:xfrm>
              <a:off x="8142812" y="4704661"/>
              <a:ext cx="1206789" cy="313775"/>
              <a:chOff x="6236158" y="4983250"/>
              <a:chExt cx="1206789" cy="313775"/>
            </a:xfrm>
          </p:grpSpPr>
          <p:sp>
            <p:nvSpPr>
              <p:cNvPr id="49" name="Oval 48">
                <a:extLst>
                  <a:ext uri="{FF2B5EF4-FFF2-40B4-BE49-F238E27FC236}">
                    <a16:creationId xmlns:a16="http://schemas.microsoft.com/office/drawing/2014/main" id="{7532F669-EFD4-43FB-89FC-A77F2157C66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63892C26-AB5A-4177-955D-B809FA1910D6}"/>
                  </a:ext>
                </a:extLst>
              </p:cNvPr>
              <p:cNvSpPr txBox="1"/>
              <p:nvPr/>
            </p:nvSpPr>
            <p:spPr>
              <a:xfrm>
                <a:off x="6236158" y="4983250"/>
                <a:ext cx="1018534" cy="313775"/>
              </a:xfrm>
              <a:prstGeom prst="rect">
                <a:avLst/>
              </a:prstGeom>
              <a:noFill/>
            </p:spPr>
            <p:txBody>
              <a:bodyPr wrap="square">
                <a:spAutoFit/>
              </a:bodyPr>
              <a:lstStyle/>
              <a:p>
                <a:pPr algn="ctr"/>
                <a:r>
                  <a:rPr lang="en-US" sz="1400"/>
                  <a:t>[4,2,3.2,10]</a:t>
                </a:r>
              </a:p>
            </p:txBody>
          </p:sp>
        </p:grpSp>
        <p:grpSp>
          <p:nvGrpSpPr>
            <p:cNvPr id="51" name="[6,3,1.7,12]">
              <a:extLst>
                <a:ext uri="{FF2B5EF4-FFF2-40B4-BE49-F238E27FC236}">
                  <a16:creationId xmlns:a16="http://schemas.microsoft.com/office/drawing/2014/main" id="{07831A82-BFAE-4F8B-822E-E9E6D8EDEBA1}"/>
                </a:ext>
              </a:extLst>
            </p:cNvPr>
            <p:cNvGrpSpPr/>
            <p:nvPr/>
          </p:nvGrpSpPr>
          <p:grpSpPr>
            <a:xfrm>
              <a:off x="8951235" y="2942528"/>
              <a:ext cx="1206789" cy="307777"/>
              <a:chOff x="6236158" y="4983250"/>
              <a:chExt cx="1206789" cy="307777"/>
            </a:xfrm>
          </p:grpSpPr>
          <p:sp>
            <p:nvSpPr>
              <p:cNvPr id="52" name="Oval 51">
                <a:extLst>
                  <a:ext uri="{FF2B5EF4-FFF2-40B4-BE49-F238E27FC236}">
                    <a16:creationId xmlns:a16="http://schemas.microsoft.com/office/drawing/2014/main" id="{621E5CF0-7B0D-48C5-8840-D7B1FABC3FDD}"/>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A9D95828-2EB2-4275-BDD1-DFB144C94EA1}"/>
                  </a:ext>
                </a:extLst>
              </p:cNvPr>
              <p:cNvSpPr txBox="1"/>
              <p:nvPr/>
            </p:nvSpPr>
            <p:spPr>
              <a:xfrm>
                <a:off x="6236158" y="4983250"/>
                <a:ext cx="1018534" cy="307777"/>
              </a:xfrm>
              <a:prstGeom prst="rect">
                <a:avLst/>
              </a:prstGeom>
              <a:noFill/>
            </p:spPr>
            <p:txBody>
              <a:bodyPr wrap="square">
                <a:spAutoFit/>
              </a:bodyPr>
              <a:lstStyle/>
              <a:p>
                <a:pPr algn="ctr"/>
                <a:r>
                  <a:rPr lang="en-US" sz="1400"/>
                  <a:t>[6,3,1.7,12]</a:t>
                </a:r>
              </a:p>
            </p:txBody>
          </p:sp>
        </p:grpSp>
        <p:grpSp>
          <p:nvGrpSpPr>
            <p:cNvPr id="54" name="[5,2,3.5,11]">
              <a:extLst>
                <a:ext uri="{FF2B5EF4-FFF2-40B4-BE49-F238E27FC236}">
                  <a16:creationId xmlns:a16="http://schemas.microsoft.com/office/drawing/2014/main" id="{9E245220-E3E2-49DF-849D-176736CD6722}"/>
                </a:ext>
              </a:extLst>
            </p:cNvPr>
            <p:cNvGrpSpPr/>
            <p:nvPr/>
          </p:nvGrpSpPr>
          <p:grpSpPr>
            <a:xfrm>
              <a:off x="8644360" y="3706654"/>
              <a:ext cx="1206789" cy="307777"/>
              <a:chOff x="6236158" y="4983250"/>
              <a:chExt cx="1206789" cy="307777"/>
            </a:xfrm>
          </p:grpSpPr>
          <p:sp>
            <p:nvSpPr>
              <p:cNvPr id="55" name="Oval 54">
                <a:extLst>
                  <a:ext uri="{FF2B5EF4-FFF2-40B4-BE49-F238E27FC236}">
                    <a16:creationId xmlns:a16="http://schemas.microsoft.com/office/drawing/2014/main" id="{D04C814F-85B9-4F55-8316-24B495487C12}"/>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a:extLst>
                  <a:ext uri="{FF2B5EF4-FFF2-40B4-BE49-F238E27FC236}">
                    <a16:creationId xmlns:a16="http://schemas.microsoft.com/office/drawing/2014/main" id="{6D998790-F054-4274-9141-33D30A585BDE}"/>
                  </a:ext>
                </a:extLst>
              </p:cNvPr>
              <p:cNvSpPr txBox="1"/>
              <p:nvPr/>
            </p:nvSpPr>
            <p:spPr>
              <a:xfrm>
                <a:off x="6236158" y="4983250"/>
                <a:ext cx="1018534" cy="307777"/>
              </a:xfrm>
              <a:prstGeom prst="rect">
                <a:avLst/>
              </a:prstGeom>
              <a:noFill/>
            </p:spPr>
            <p:txBody>
              <a:bodyPr wrap="square">
                <a:spAutoFit/>
              </a:bodyPr>
              <a:lstStyle/>
              <a:p>
                <a:pPr algn="ctr"/>
                <a:r>
                  <a:rPr lang="en-US" sz="1400"/>
                  <a:t>[5,2,3.5,11]</a:t>
                </a:r>
              </a:p>
            </p:txBody>
          </p:sp>
        </p:grpSp>
        <p:grpSp>
          <p:nvGrpSpPr>
            <p:cNvPr id="57" name="[4,1,2.9,10]">
              <a:extLst>
                <a:ext uri="{FF2B5EF4-FFF2-40B4-BE49-F238E27FC236}">
                  <a16:creationId xmlns:a16="http://schemas.microsoft.com/office/drawing/2014/main" id="{33F0971C-3EFC-4A0B-8324-A12A28FD66CC}"/>
                </a:ext>
              </a:extLst>
            </p:cNvPr>
            <p:cNvGrpSpPr/>
            <p:nvPr/>
          </p:nvGrpSpPr>
          <p:grpSpPr>
            <a:xfrm>
              <a:off x="7720781" y="4898528"/>
              <a:ext cx="1206789" cy="313775"/>
              <a:chOff x="6236158" y="4983250"/>
              <a:chExt cx="1206789" cy="313775"/>
            </a:xfrm>
          </p:grpSpPr>
          <p:sp>
            <p:nvSpPr>
              <p:cNvPr id="58" name="Oval 57">
                <a:extLst>
                  <a:ext uri="{FF2B5EF4-FFF2-40B4-BE49-F238E27FC236}">
                    <a16:creationId xmlns:a16="http://schemas.microsoft.com/office/drawing/2014/main" id="{0DA192D6-0483-474F-AF0A-AC1D277631CB}"/>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A8E8C1CC-5BEA-41C3-9EFD-CD44802BAA5B}"/>
                  </a:ext>
                </a:extLst>
              </p:cNvPr>
              <p:cNvSpPr txBox="1"/>
              <p:nvPr/>
            </p:nvSpPr>
            <p:spPr>
              <a:xfrm>
                <a:off x="6236158" y="4983250"/>
                <a:ext cx="1018534" cy="313775"/>
              </a:xfrm>
              <a:prstGeom prst="rect">
                <a:avLst/>
              </a:prstGeom>
              <a:noFill/>
            </p:spPr>
            <p:txBody>
              <a:bodyPr wrap="square">
                <a:spAutoFit/>
              </a:bodyPr>
              <a:lstStyle/>
              <a:p>
                <a:pPr algn="ctr"/>
                <a:r>
                  <a:rPr lang="en-US" sz="1400"/>
                  <a:t>[4,1,2.9,10]</a:t>
                </a:r>
              </a:p>
            </p:txBody>
          </p:sp>
        </p:grpSp>
        <p:grpSp>
          <p:nvGrpSpPr>
            <p:cNvPr id="60" name="[7,4,2.1,11]">
              <a:extLst>
                <a:ext uri="{FF2B5EF4-FFF2-40B4-BE49-F238E27FC236}">
                  <a16:creationId xmlns:a16="http://schemas.microsoft.com/office/drawing/2014/main" id="{25CF7F96-664C-4D26-867E-AC1A461CC9C3}"/>
                </a:ext>
              </a:extLst>
            </p:cNvPr>
            <p:cNvGrpSpPr/>
            <p:nvPr/>
          </p:nvGrpSpPr>
          <p:grpSpPr>
            <a:xfrm>
              <a:off x="10158024" y="2102756"/>
              <a:ext cx="1206789" cy="313775"/>
              <a:chOff x="6236158" y="4983250"/>
              <a:chExt cx="1206789" cy="313775"/>
            </a:xfrm>
          </p:grpSpPr>
          <p:sp>
            <p:nvSpPr>
              <p:cNvPr id="61" name="Oval 60">
                <a:extLst>
                  <a:ext uri="{FF2B5EF4-FFF2-40B4-BE49-F238E27FC236}">
                    <a16:creationId xmlns:a16="http://schemas.microsoft.com/office/drawing/2014/main" id="{8920DB74-EC4E-4439-A9E4-2FEBB8D02A60}"/>
                  </a:ext>
                </a:extLst>
              </p:cNvPr>
              <p:cNvSpPr/>
              <p:nvPr/>
            </p:nvSpPr>
            <p:spPr bwMode="auto">
              <a:xfrm>
                <a:off x="7167282"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693F8EA7-737B-4E7F-BF05-6CE7AF3C6DBA}"/>
                  </a:ext>
                </a:extLst>
              </p:cNvPr>
              <p:cNvSpPr txBox="1"/>
              <p:nvPr/>
            </p:nvSpPr>
            <p:spPr>
              <a:xfrm>
                <a:off x="6236158" y="4983250"/>
                <a:ext cx="1018534" cy="313775"/>
              </a:xfrm>
              <a:prstGeom prst="rect">
                <a:avLst/>
              </a:prstGeom>
              <a:noFill/>
            </p:spPr>
            <p:txBody>
              <a:bodyPr wrap="square">
                <a:spAutoFit/>
              </a:bodyPr>
              <a:lstStyle/>
              <a:p>
                <a:pPr algn="ctr"/>
                <a:r>
                  <a:rPr lang="en-US" sz="1400"/>
                  <a:t>[7,4,2.1,11]</a:t>
                </a:r>
              </a:p>
            </p:txBody>
          </p:sp>
        </p:grpSp>
      </p:grpSp>
      <p:grpSp>
        <p:nvGrpSpPr>
          <p:cNvPr id="7" name="validation points">
            <a:extLst>
              <a:ext uri="{FF2B5EF4-FFF2-40B4-BE49-F238E27FC236}">
                <a16:creationId xmlns:a16="http://schemas.microsoft.com/office/drawing/2014/main" id="{88E33CE5-9D89-4719-A24D-A5DD18E30DB1}"/>
              </a:ext>
            </a:extLst>
          </p:cNvPr>
          <p:cNvGrpSpPr/>
          <p:nvPr/>
        </p:nvGrpSpPr>
        <p:grpSpPr>
          <a:xfrm>
            <a:off x="8105366" y="2162458"/>
            <a:ext cx="2451501" cy="2957410"/>
            <a:chOff x="8105366" y="2162458"/>
            <a:chExt cx="2451501" cy="2957410"/>
          </a:xfrm>
        </p:grpSpPr>
        <p:grpSp>
          <p:nvGrpSpPr>
            <p:cNvPr id="47" name="val [3,1,2.8,10]">
              <a:extLst>
                <a:ext uri="{FF2B5EF4-FFF2-40B4-BE49-F238E27FC236}">
                  <a16:creationId xmlns:a16="http://schemas.microsoft.com/office/drawing/2014/main" id="{868755F8-70EB-41A5-A18E-CBB7B7273606}"/>
                </a:ext>
              </a:extLst>
            </p:cNvPr>
            <p:cNvGrpSpPr/>
            <p:nvPr/>
          </p:nvGrpSpPr>
          <p:grpSpPr>
            <a:xfrm>
              <a:off x="8105366" y="4806093"/>
              <a:ext cx="1206789" cy="313775"/>
              <a:chOff x="6662632" y="5187478"/>
              <a:chExt cx="1206789" cy="313775"/>
            </a:xfrm>
          </p:grpSpPr>
          <p:sp>
            <p:nvSpPr>
              <p:cNvPr id="42" name="Oval 41">
                <a:extLst>
                  <a:ext uri="{FF2B5EF4-FFF2-40B4-BE49-F238E27FC236}">
                    <a16:creationId xmlns:a16="http://schemas.microsoft.com/office/drawing/2014/main" id="{432FC8B6-03A0-4B8A-818D-6437F7CC9788}"/>
                  </a:ext>
                </a:extLst>
              </p:cNvPr>
              <p:cNvSpPr/>
              <p:nvPr/>
            </p:nvSpPr>
            <p:spPr bwMode="auto">
              <a:xfrm>
                <a:off x="7593756" y="5206534"/>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92AD050D-5E83-4790-B0F7-AE31BB14CEF6}"/>
                  </a:ext>
                </a:extLst>
              </p:cNvPr>
              <p:cNvSpPr txBox="1"/>
              <p:nvPr/>
            </p:nvSpPr>
            <p:spPr>
              <a:xfrm>
                <a:off x="6662632" y="5187478"/>
                <a:ext cx="1018534" cy="313775"/>
              </a:xfrm>
              <a:prstGeom prst="rect">
                <a:avLst/>
              </a:prstGeom>
              <a:noFill/>
            </p:spPr>
            <p:txBody>
              <a:bodyPr wrap="square">
                <a:spAutoFit/>
              </a:bodyPr>
              <a:lstStyle/>
              <a:p>
                <a:pPr algn="ctr"/>
                <a:r>
                  <a:rPr lang="en-US" sz="1400"/>
                  <a:t>[</a:t>
                </a:r>
                <a:r>
                  <a:rPr lang="en-US" sz="1400" b="0" kern="1200">
                    <a:solidFill>
                      <a:schemeClr val="dk1"/>
                    </a:solidFill>
                    <a:latin typeface="+mn-lt"/>
                    <a:ea typeface="+mn-ea"/>
                    <a:cs typeface="+mn-cs"/>
                  </a:rPr>
                  <a:t>3,1,2.8,10</a:t>
                </a:r>
                <a:r>
                  <a:rPr lang="en-US" sz="1400"/>
                  <a:t>]</a:t>
                </a:r>
              </a:p>
            </p:txBody>
          </p:sp>
        </p:grpSp>
        <p:grpSp>
          <p:nvGrpSpPr>
            <p:cNvPr id="63" name="val [7,3,1.8,11]">
              <a:extLst>
                <a:ext uri="{FF2B5EF4-FFF2-40B4-BE49-F238E27FC236}">
                  <a16:creationId xmlns:a16="http://schemas.microsoft.com/office/drawing/2014/main" id="{99F58C3E-63A1-4659-BBF0-7ADBE4F413F2}"/>
                </a:ext>
              </a:extLst>
            </p:cNvPr>
            <p:cNvGrpSpPr/>
            <p:nvPr/>
          </p:nvGrpSpPr>
          <p:grpSpPr>
            <a:xfrm>
              <a:off x="9350078" y="2162458"/>
              <a:ext cx="1206789" cy="313775"/>
              <a:chOff x="5735087" y="4770426"/>
              <a:chExt cx="1206789" cy="313775"/>
            </a:xfrm>
          </p:grpSpPr>
          <p:sp>
            <p:nvSpPr>
              <p:cNvPr id="64" name="Oval 63">
                <a:extLst>
                  <a:ext uri="{FF2B5EF4-FFF2-40B4-BE49-F238E27FC236}">
                    <a16:creationId xmlns:a16="http://schemas.microsoft.com/office/drawing/2014/main" id="{21BE9C31-961A-4FD7-B450-D3F8051A3F3C}"/>
                  </a:ext>
                </a:extLst>
              </p:cNvPr>
              <p:cNvSpPr/>
              <p:nvPr/>
            </p:nvSpPr>
            <p:spPr bwMode="auto">
              <a:xfrm>
                <a:off x="6666211" y="4789482"/>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7F66DC48-77E1-4695-924F-A15E32BC655D}"/>
                  </a:ext>
                </a:extLst>
              </p:cNvPr>
              <p:cNvSpPr txBox="1"/>
              <p:nvPr/>
            </p:nvSpPr>
            <p:spPr>
              <a:xfrm>
                <a:off x="5735087" y="4770426"/>
                <a:ext cx="1018534" cy="313775"/>
              </a:xfrm>
              <a:prstGeom prst="rect">
                <a:avLst/>
              </a:prstGeom>
              <a:noFill/>
            </p:spPr>
            <p:txBody>
              <a:bodyPr wrap="square">
                <a:spAutoFit/>
              </a:bodyPr>
              <a:lstStyle/>
              <a:p>
                <a:pPr algn="ctr"/>
                <a:r>
                  <a:rPr lang="en-US" sz="1400"/>
                  <a:t>[7,3,1.8,11]</a:t>
                </a:r>
              </a:p>
            </p:txBody>
          </p:sp>
        </p:grpSp>
        <p:grpSp>
          <p:nvGrpSpPr>
            <p:cNvPr id="66" name="val [4,2,2.5,10]">
              <a:extLst>
                <a:ext uri="{FF2B5EF4-FFF2-40B4-BE49-F238E27FC236}">
                  <a16:creationId xmlns:a16="http://schemas.microsoft.com/office/drawing/2014/main" id="{AF2256D6-96B4-47F5-906C-E6539014CE51}"/>
                </a:ext>
              </a:extLst>
            </p:cNvPr>
            <p:cNvGrpSpPr/>
            <p:nvPr/>
          </p:nvGrpSpPr>
          <p:grpSpPr>
            <a:xfrm>
              <a:off x="8812006" y="3358050"/>
              <a:ext cx="1206789" cy="313775"/>
              <a:chOff x="6162483" y="4983250"/>
              <a:chExt cx="1206789" cy="313775"/>
            </a:xfrm>
          </p:grpSpPr>
          <p:sp>
            <p:nvSpPr>
              <p:cNvPr id="67" name="Oval 66">
                <a:extLst>
                  <a:ext uri="{FF2B5EF4-FFF2-40B4-BE49-F238E27FC236}">
                    <a16:creationId xmlns:a16="http://schemas.microsoft.com/office/drawing/2014/main" id="{530F5B86-B098-4CF5-9F8B-34AFF8F36091}"/>
                  </a:ext>
                </a:extLst>
              </p:cNvPr>
              <p:cNvSpPr/>
              <p:nvPr/>
            </p:nvSpPr>
            <p:spPr bwMode="auto">
              <a:xfrm>
                <a:off x="709360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TextBox 67">
                <a:extLst>
                  <a:ext uri="{FF2B5EF4-FFF2-40B4-BE49-F238E27FC236}">
                    <a16:creationId xmlns:a16="http://schemas.microsoft.com/office/drawing/2014/main" id="{B303395F-7933-4646-829A-7640A60B65D6}"/>
                  </a:ext>
                </a:extLst>
              </p:cNvPr>
              <p:cNvSpPr txBox="1"/>
              <p:nvPr/>
            </p:nvSpPr>
            <p:spPr>
              <a:xfrm>
                <a:off x="6162483" y="4983250"/>
                <a:ext cx="1018534" cy="313775"/>
              </a:xfrm>
              <a:prstGeom prst="rect">
                <a:avLst/>
              </a:prstGeom>
              <a:noFill/>
            </p:spPr>
            <p:txBody>
              <a:bodyPr wrap="square">
                <a:spAutoFit/>
              </a:bodyPr>
              <a:lstStyle/>
              <a:p>
                <a:pPr algn="ctr"/>
                <a:r>
                  <a:rPr lang="en-US" sz="1400"/>
                  <a:t>[4,8,2.5,10]</a:t>
                </a:r>
              </a:p>
            </p:txBody>
          </p:sp>
        </p:grpSp>
        <p:grpSp>
          <p:nvGrpSpPr>
            <p:cNvPr id="69" name="val [5,1,3,1,11]">
              <a:extLst>
                <a:ext uri="{FF2B5EF4-FFF2-40B4-BE49-F238E27FC236}">
                  <a16:creationId xmlns:a16="http://schemas.microsoft.com/office/drawing/2014/main" id="{32F47F27-6B1D-4CEE-9B58-B5100B0F8CD8}"/>
                </a:ext>
              </a:extLst>
            </p:cNvPr>
            <p:cNvGrpSpPr/>
            <p:nvPr/>
          </p:nvGrpSpPr>
          <p:grpSpPr>
            <a:xfrm>
              <a:off x="8645577" y="3663989"/>
              <a:ext cx="1206789" cy="313775"/>
              <a:chOff x="6331503" y="4983250"/>
              <a:chExt cx="1206789" cy="313775"/>
            </a:xfrm>
          </p:grpSpPr>
          <p:sp>
            <p:nvSpPr>
              <p:cNvPr id="70" name="Oval 69">
                <a:extLst>
                  <a:ext uri="{FF2B5EF4-FFF2-40B4-BE49-F238E27FC236}">
                    <a16:creationId xmlns:a16="http://schemas.microsoft.com/office/drawing/2014/main" id="{8AE52A1A-B875-4EF6-ACD2-F5E36C703423}"/>
                  </a:ext>
                </a:extLst>
              </p:cNvPr>
              <p:cNvSpPr/>
              <p:nvPr/>
            </p:nvSpPr>
            <p:spPr bwMode="auto">
              <a:xfrm>
                <a:off x="7262627" y="5002306"/>
                <a:ext cx="275665" cy="2756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66B4B02B-C9CC-4521-99BD-CB418E319562}"/>
                  </a:ext>
                </a:extLst>
              </p:cNvPr>
              <p:cNvSpPr txBox="1"/>
              <p:nvPr/>
            </p:nvSpPr>
            <p:spPr>
              <a:xfrm>
                <a:off x="6331503" y="4983250"/>
                <a:ext cx="1018534" cy="313775"/>
              </a:xfrm>
              <a:prstGeom prst="rect">
                <a:avLst/>
              </a:prstGeom>
              <a:noFill/>
            </p:spPr>
            <p:txBody>
              <a:bodyPr wrap="square">
                <a:spAutoFit/>
              </a:bodyPr>
              <a:lstStyle/>
              <a:p>
                <a:pPr algn="ctr"/>
                <a:r>
                  <a:rPr lang="en-US" sz="1400"/>
                  <a:t>[4,1,3,1,11]</a:t>
                </a:r>
              </a:p>
            </p:txBody>
          </p:sp>
        </p:grpSp>
      </p:grpSp>
      <p:grpSp>
        <p:nvGrpSpPr>
          <p:cNvPr id="3" name="confusion matrix">
            <a:extLst>
              <a:ext uri="{FF2B5EF4-FFF2-40B4-BE49-F238E27FC236}">
                <a16:creationId xmlns:a16="http://schemas.microsoft.com/office/drawing/2014/main" id="{558D1EFB-A476-4E1A-904A-E938BBFBC04E}"/>
              </a:ext>
            </a:extLst>
          </p:cNvPr>
          <p:cNvGrpSpPr/>
          <p:nvPr/>
        </p:nvGrpSpPr>
        <p:grpSpPr>
          <a:xfrm>
            <a:off x="4058177" y="868719"/>
            <a:ext cx="2747700" cy="2837933"/>
            <a:chOff x="8366464" y="4672554"/>
            <a:chExt cx="1956576" cy="2020829"/>
          </a:xfrm>
        </p:grpSpPr>
        <p:sp>
          <p:nvSpPr>
            <p:cNvPr id="72" name="Rectangle 71">
              <a:extLst>
                <a:ext uri="{FF2B5EF4-FFF2-40B4-BE49-F238E27FC236}">
                  <a16:creationId xmlns:a16="http://schemas.microsoft.com/office/drawing/2014/main" id="{031A29EE-2063-412E-A32D-F423707C2DEC}"/>
                </a:ext>
              </a:extLst>
            </p:cNvPr>
            <p:cNvSpPr/>
            <p:nvPr/>
          </p:nvSpPr>
          <p:spPr bwMode="auto">
            <a:xfrm>
              <a:off x="8786604" y="5156947"/>
              <a:ext cx="1536436" cy="1536436"/>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6F48F6E0-65D7-4569-BCCA-F833E09F02A6}"/>
                </a:ext>
              </a:extLst>
            </p:cNvPr>
            <p:cNvCxnSpPr>
              <a:cxnSpLocks/>
              <a:stCxn id="72" idx="0"/>
              <a:endCxn id="72" idx="2"/>
            </p:cNvCxnSpPr>
            <p:nvPr/>
          </p:nvCxnSpPr>
          <p:spPr>
            <a:xfrm>
              <a:off x="9554822" y="5156947"/>
              <a:ext cx="0" cy="1536436"/>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2593B6-3591-415F-AB28-ADA05F30674D}"/>
                </a:ext>
              </a:extLst>
            </p:cNvPr>
            <p:cNvCxnSpPr>
              <a:cxnSpLocks/>
              <a:stCxn id="72" idx="1"/>
              <a:endCxn id="72" idx="3"/>
            </p:cNvCxnSpPr>
            <p:nvPr/>
          </p:nvCxnSpPr>
          <p:spPr>
            <a:xfrm>
              <a:off x="8786604" y="5925165"/>
              <a:ext cx="1536436"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3A84E58-EC55-46C0-8CB7-432BC0B072F2}"/>
                </a:ext>
              </a:extLst>
            </p:cNvPr>
            <p:cNvSpPr txBox="1"/>
            <p:nvPr/>
          </p:nvSpPr>
          <p:spPr>
            <a:xfrm>
              <a:off x="9162021" y="4912525"/>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1</a:t>
              </a:r>
            </a:p>
          </p:txBody>
        </p:sp>
        <p:sp>
          <p:nvSpPr>
            <p:cNvPr id="81" name="TextBox 80">
              <a:extLst>
                <a:ext uri="{FF2B5EF4-FFF2-40B4-BE49-F238E27FC236}">
                  <a16:creationId xmlns:a16="http://schemas.microsoft.com/office/drawing/2014/main" id="{6689A99A-8A53-4043-9558-AD19121A424B}"/>
                </a:ext>
              </a:extLst>
            </p:cNvPr>
            <p:cNvSpPr txBox="1"/>
            <p:nvPr/>
          </p:nvSpPr>
          <p:spPr>
            <a:xfrm>
              <a:off x="8617875" y="5434069"/>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1</a:t>
              </a:r>
            </a:p>
          </p:txBody>
        </p:sp>
        <p:sp>
          <p:nvSpPr>
            <p:cNvPr id="82" name="TextBox 81">
              <a:extLst>
                <a:ext uri="{FF2B5EF4-FFF2-40B4-BE49-F238E27FC236}">
                  <a16:creationId xmlns:a16="http://schemas.microsoft.com/office/drawing/2014/main" id="{5EBA88E9-05B6-4640-AF01-1589CA3E887E}"/>
                </a:ext>
              </a:extLst>
            </p:cNvPr>
            <p:cNvSpPr txBox="1"/>
            <p:nvPr/>
          </p:nvSpPr>
          <p:spPr>
            <a:xfrm>
              <a:off x="9917356" y="4912524"/>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0</a:t>
              </a:r>
            </a:p>
          </p:txBody>
        </p:sp>
        <p:sp>
          <p:nvSpPr>
            <p:cNvPr id="83" name="TextBox 82">
              <a:extLst>
                <a:ext uri="{FF2B5EF4-FFF2-40B4-BE49-F238E27FC236}">
                  <a16:creationId xmlns:a16="http://schemas.microsoft.com/office/drawing/2014/main" id="{2CAAF9B6-28FC-4B6D-80CE-225AE81C081B}"/>
                </a:ext>
              </a:extLst>
            </p:cNvPr>
            <p:cNvSpPr txBox="1"/>
            <p:nvPr/>
          </p:nvSpPr>
          <p:spPr>
            <a:xfrm>
              <a:off x="8632567" y="6214539"/>
              <a:ext cx="1378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0</a:t>
              </a:r>
            </a:p>
          </p:txBody>
        </p:sp>
        <p:sp>
          <p:nvSpPr>
            <p:cNvPr id="84" name="TextBox 83">
              <a:extLst>
                <a:ext uri="{FF2B5EF4-FFF2-40B4-BE49-F238E27FC236}">
                  <a16:creationId xmlns:a16="http://schemas.microsoft.com/office/drawing/2014/main" id="{EFE37054-058A-4499-B156-D7FE64CF2724}"/>
                </a:ext>
              </a:extLst>
            </p:cNvPr>
            <p:cNvSpPr txBox="1"/>
            <p:nvPr/>
          </p:nvSpPr>
          <p:spPr>
            <a:xfrm rot="16200000">
              <a:off x="7986841" y="5638260"/>
              <a:ext cx="1067023" cy="307777"/>
            </a:xfrm>
            <a:prstGeom prst="rect">
              <a:avLst/>
            </a:prstGeom>
            <a:noFill/>
          </p:spPr>
          <p:txBody>
            <a:bodyPr wrap="none" lIns="0" tIns="0" rIns="0" bIns="0" rtlCol="0">
              <a:spAutoFit/>
            </a:bodyPr>
            <a:lstStyle/>
            <a:p>
              <a:pPr algn="l"/>
              <a:r>
                <a:rPr lang="en-US" sz="2000" dirty="0">
                  <a:solidFill>
                    <a:srgbClr val="40CDF5"/>
                  </a:solidFill>
                </a:rPr>
                <a:t>Predicted</a:t>
              </a:r>
            </a:p>
          </p:txBody>
        </p:sp>
        <p:sp>
          <p:nvSpPr>
            <p:cNvPr id="85" name="TextBox 84">
              <a:extLst>
                <a:ext uri="{FF2B5EF4-FFF2-40B4-BE49-F238E27FC236}">
                  <a16:creationId xmlns:a16="http://schemas.microsoft.com/office/drawing/2014/main" id="{2ED7A13C-5008-462C-90BA-AED2C8F663EE}"/>
                </a:ext>
              </a:extLst>
            </p:cNvPr>
            <p:cNvSpPr txBox="1"/>
            <p:nvPr/>
          </p:nvSpPr>
          <p:spPr>
            <a:xfrm>
              <a:off x="9226823" y="4672554"/>
              <a:ext cx="708527" cy="307777"/>
            </a:xfrm>
            <a:prstGeom prst="rect">
              <a:avLst/>
            </a:prstGeom>
            <a:noFill/>
          </p:spPr>
          <p:txBody>
            <a:bodyPr wrap="none" lIns="0" tIns="0" rIns="0" bIns="0" rtlCol="0">
              <a:spAutoFit/>
            </a:bodyPr>
            <a:lstStyle/>
            <a:p>
              <a:pPr algn="l"/>
              <a:r>
                <a:rPr lang="en-US" sz="2000" dirty="0">
                  <a:solidFill>
                    <a:srgbClr val="40CDF5"/>
                  </a:solidFill>
                </a:rPr>
                <a:t>Actual</a:t>
              </a:r>
            </a:p>
          </p:txBody>
        </p:sp>
      </p:grpSp>
      <p:sp>
        <p:nvSpPr>
          <p:cNvPr id="4" name="TPs1">
            <a:extLst>
              <a:ext uri="{FF2B5EF4-FFF2-40B4-BE49-F238E27FC236}">
                <a16:creationId xmlns:a16="http://schemas.microsoft.com/office/drawing/2014/main" id="{F55C9A9D-682F-452A-AD6A-DE37CB3BA187}"/>
              </a:ext>
            </a:extLst>
          </p:cNvPr>
          <p:cNvSpPr txBox="1"/>
          <p:nvPr/>
        </p:nvSpPr>
        <p:spPr>
          <a:xfrm>
            <a:off x="5065630" y="1746109"/>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a:t>
            </a:r>
          </a:p>
        </p:txBody>
      </p:sp>
      <p:sp>
        <p:nvSpPr>
          <p:cNvPr id="73" name="TNs1">
            <a:extLst>
              <a:ext uri="{FF2B5EF4-FFF2-40B4-BE49-F238E27FC236}">
                <a16:creationId xmlns:a16="http://schemas.microsoft.com/office/drawing/2014/main" id="{737B38D1-218D-4790-AFB7-D837F101198A}"/>
              </a:ext>
            </a:extLst>
          </p:cNvPr>
          <p:cNvSpPr txBox="1"/>
          <p:nvPr/>
        </p:nvSpPr>
        <p:spPr>
          <a:xfrm>
            <a:off x="6085066" y="2792965"/>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a:t>
            </a:r>
          </a:p>
        </p:txBody>
      </p:sp>
      <p:sp>
        <p:nvSpPr>
          <p:cNvPr id="76" name="FPs1">
            <a:extLst>
              <a:ext uri="{FF2B5EF4-FFF2-40B4-BE49-F238E27FC236}">
                <a16:creationId xmlns:a16="http://schemas.microsoft.com/office/drawing/2014/main" id="{3E0A687D-870C-4605-80D9-163F2D598BBC}"/>
              </a:ext>
            </a:extLst>
          </p:cNvPr>
          <p:cNvSpPr txBox="1"/>
          <p:nvPr/>
        </p:nvSpPr>
        <p:spPr>
          <a:xfrm>
            <a:off x="5079198" y="2796598"/>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a:t>
            </a:r>
          </a:p>
        </p:txBody>
      </p:sp>
      <p:sp>
        <p:nvSpPr>
          <p:cNvPr id="77" name="FNs1">
            <a:extLst>
              <a:ext uri="{FF2B5EF4-FFF2-40B4-BE49-F238E27FC236}">
                <a16:creationId xmlns:a16="http://schemas.microsoft.com/office/drawing/2014/main" id="{DBF32B42-4742-499B-9039-9EDB2FF2EE10}"/>
              </a:ext>
            </a:extLst>
          </p:cNvPr>
          <p:cNvSpPr txBox="1"/>
          <p:nvPr/>
        </p:nvSpPr>
        <p:spPr>
          <a:xfrm>
            <a:off x="6085013" y="1725571"/>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a:t>
            </a:r>
          </a:p>
        </p:txBody>
      </p:sp>
      <p:sp>
        <p:nvSpPr>
          <p:cNvPr id="8" name="True positive">
            <a:extLst>
              <a:ext uri="{FF2B5EF4-FFF2-40B4-BE49-F238E27FC236}">
                <a16:creationId xmlns:a16="http://schemas.microsoft.com/office/drawing/2014/main" id="{24ED5EB0-D61A-4EE0-8978-D920CBC28890}"/>
              </a:ext>
            </a:extLst>
          </p:cNvPr>
          <p:cNvSpPr txBox="1"/>
          <p:nvPr/>
        </p:nvSpPr>
        <p:spPr>
          <a:xfrm>
            <a:off x="10554110" y="2181514"/>
            <a:ext cx="1127488" cy="246221"/>
          </a:xfrm>
          <a:prstGeom prst="rect">
            <a:avLst/>
          </a:prstGeom>
          <a:solidFill>
            <a:schemeClr val="bg1"/>
          </a:solidFill>
          <a:ln w="12700">
            <a:noFill/>
          </a:ln>
        </p:spPr>
        <p:txBody>
          <a:bodyPr wrap="none" lIns="0" tIns="0" rIns="0" bIns="0" rtlCol="0">
            <a:spAutoFit/>
          </a:bodyPr>
          <a:lstStyle/>
          <a:p>
            <a:pPr algn="l"/>
            <a:r>
              <a:rPr lang="en-US" sz="1600">
                <a:solidFill>
                  <a:srgbClr val="00BCF2"/>
                </a:solidFill>
              </a:rPr>
              <a:t>True Positive</a:t>
            </a:r>
          </a:p>
        </p:txBody>
      </p:sp>
      <p:sp>
        <p:nvSpPr>
          <p:cNvPr id="78" name="False positive">
            <a:extLst>
              <a:ext uri="{FF2B5EF4-FFF2-40B4-BE49-F238E27FC236}">
                <a16:creationId xmlns:a16="http://schemas.microsoft.com/office/drawing/2014/main" id="{F94D45C8-917B-4B7C-AF4B-C7814D5B8F8C}"/>
              </a:ext>
            </a:extLst>
          </p:cNvPr>
          <p:cNvSpPr txBox="1"/>
          <p:nvPr/>
        </p:nvSpPr>
        <p:spPr>
          <a:xfrm>
            <a:off x="10061540" y="3374003"/>
            <a:ext cx="1295138" cy="246221"/>
          </a:xfrm>
          <a:prstGeom prst="rect">
            <a:avLst/>
          </a:prstGeom>
          <a:solidFill>
            <a:schemeClr val="bg1"/>
          </a:solidFill>
          <a:ln w="12700">
            <a:noFill/>
          </a:ln>
        </p:spPr>
        <p:txBody>
          <a:bodyPr wrap="square" lIns="0" tIns="0" rIns="0" bIns="0" rtlCol="0">
            <a:spAutoFit/>
          </a:bodyPr>
          <a:lstStyle/>
          <a:p>
            <a:pPr algn="l"/>
            <a:r>
              <a:rPr lang="en-US" sz="1600">
                <a:solidFill>
                  <a:srgbClr val="00BCF2"/>
                </a:solidFill>
              </a:rPr>
              <a:t>False Positive</a:t>
            </a:r>
          </a:p>
        </p:txBody>
      </p:sp>
      <p:sp>
        <p:nvSpPr>
          <p:cNvPr id="79" name="False negative">
            <a:extLst>
              <a:ext uri="{FF2B5EF4-FFF2-40B4-BE49-F238E27FC236}">
                <a16:creationId xmlns:a16="http://schemas.microsoft.com/office/drawing/2014/main" id="{9CB2C43A-A421-496C-8109-C778A54F0A30}"/>
              </a:ext>
            </a:extLst>
          </p:cNvPr>
          <p:cNvSpPr txBox="1"/>
          <p:nvPr/>
        </p:nvSpPr>
        <p:spPr>
          <a:xfrm>
            <a:off x="9954637" y="3712489"/>
            <a:ext cx="1295138" cy="246221"/>
          </a:xfrm>
          <a:prstGeom prst="rect">
            <a:avLst/>
          </a:prstGeom>
          <a:solidFill>
            <a:schemeClr val="bg1"/>
          </a:solidFill>
          <a:ln w="12700">
            <a:noFill/>
          </a:ln>
        </p:spPr>
        <p:txBody>
          <a:bodyPr wrap="square" lIns="0" tIns="0" rIns="0" bIns="0" rtlCol="0">
            <a:spAutoFit/>
          </a:bodyPr>
          <a:lstStyle/>
          <a:p>
            <a:pPr algn="l"/>
            <a:r>
              <a:rPr lang="en-US" sz="1600">
                <a:solidFill>
                  <a:srgbClr val="00BCF2"/>
                </a:solidFill>
              </a:rPr>
              <a:t>False Negative</a:t>
            </a:r>
          </a:p>
        </p:txBody>
      </p:sp>
      <p:sp>
        <p:nvSpPr>
          <p:cNvPr id="87" name="True Negative">
            <a:extLst>
              <a:ext uri="{FF2B5EF4-FFF2-40B4-BE49-F238E27FC236}">
                <a16:creationId xmlns:a16="http://schemas.microsoft.com/office/drawing/2014/main" id="{313ABEE1-2113-4132-8D6A-3AC0EA232C6C}"/>
              </a:ext>
            </a:extLst>
          </p:cNvPr>
          <p:cNvSpPr txBox="1"/>
          <p:nvPr/>
        </p:nvSpPr>
        <p:spPr>
          <a:xfrm>
            <a:off x="9335971" y="4813613"/>
            <a:ext cx="1295138" cy="246221"/>
          </a:xfrm>
          <a:prstGeom prst="rect">
            <a:avLst/>
          </a:prstGeom>
          <a:solidFill>
            <a:schemeClr val="bg1"/>
          </a:solidFill>
          <a:ln w="12700">
            <a:noFill/>
          </a:ln>
        </p:spPr>
        <p:txBody>
          <a:bodyPr wrap="square" lIns="0" tIns="0" rIns="0" bIns="0" rtlCol="0">
            <a:spAutoFit/>
          </a:bodyPr>
          <a:lstStyle/>
          <a:p>
            <a:pPr algn="l"/>
            <a:r>
              <a:rPr lang="en-US" sz="1600">
                <a:solidFill>
                  <a:srgbClr val="00BCF2"/>
                </a:solidFill>
              </a:rPr>
              <a:t>True Negative</a:t>
            </a:r>
          </a:p>
        </p:txBody>
      </p:sp>
      <p:grpSp>
        <p:nvGrpSpPr>
          <p:cNvPr id="10" name="More confusion">
            <a:extLst>
              <a:ext uri="{FF2B5EF4-FFF2-40B4-BE49-F238E27FC236}">
                <a16:creationId xmlns:a16="http://schemas.microsoft.com/office/drawing/2014/main" id="{67A1B47D-9429-4419-96D8-F85DC1131E0A}"/>
              </a:ext>
            </a:extLst>
          </p:cNvPr>
          <p:cNvGrpSpPr/>
          <p:nvPr/>
        </p:nvGrpSpPr>
        <p:grpSpPr>
          <a:xfrm>
            <a:off x="4788870" y="1746109"/>
            <a:ext cx="1851395" cy="1662409"/>
            <a:chOff x="6032076" y="5097352"/>
            <a:chExt cx="1851395" cy="1662409"/>
          </a:xfrm>
        </p:grpSpPr>
        <p:sp>
          <p:nvSpPr>
            <p:cNvPr id="88" name="TPs1">
              <a:extLst>
                <a:ext uri="{FF2B5EF4-FFF2-40B4-BE49-F238E27FC236}">
                  <a16:creationId xmlns:a16="http://schemas.microsoft.com/office/drawing/2014/main" id="{674C6DF5-F687-4608-8F4C-6CD36C6F5E7B}"/>
                </a:ext>
              </a:extLst>
            </p:cNvPr>
            <p:cNvSpPr txBox="1"/>
            <p:nvPr/>
          </p:nvSpPr>
          <p:spPr>
            <a:xfrm>
              <a:off x="6032076" y="5097352"/>
              <a:ext cx="831959"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126</a:t>
              </a:r>
            </a:p>
          </p:txBody>
        </p:sp>
        <p:sp>
          <p:nvSpPr>
            <p:cNvPr id="89" name="TNs1">
              <a:extLst>
                <a:ext uri="{FF2B5EF4-FFF2-40B4-BE49-F238E27FC236}">
                  <a16:creationId xmlns:a16="http://schemas.microsoft.com/office/drawing/2014/main" id="{912FD41D-BE14-4D71-9840-CA270522A87B}"/>
                </a:ext>
              </a:extLst>
            </p:cNvPr>
            <p:cNvSpPr txBox="1"/>
            <p:nvPr/>
          </p:nvSpPr>
          <p:spPr>
            <a:xfrm>
              <a:off x="7051512" y="6144208"/>
              <a:ext cx="831959"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119</a:t>
              </a:r>
            </a:p>
          </p:txBody>
        </p:sp>
        <p:sp>
          <p:nvSpPr>
            <p:cNvPr id="90" name="FPs1">
              <a:extLst>
                <a:ext uri="{FF2B5EF4-FFF2-40B4-BE49-F238E27FC236}">
                  <a16:creationId xmlns:a16="http://schemas.microsoft.com/office/drawing/2014/main" id="{CEB390FF-AEF5-4760-996A-728EB9595BE3}"/>
                </a:ext>
              </a:extLst>
            </p:cNvPr>
            <p:cNvSpPr txBox="1"/>
            <p:nvPr/>
          </p:nvSpPr>
          <p:spPr>
            <a:xfrm>
              <a:off x="6298305" y="6144208"/>
              <a:ext cx="277320"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7</a:t>
              </a:r>
            </a:p>
          </p:txBody>
        </p:sp>
        <p:sp>
          <p:nvSpPr>
            <p:cNvPr id="91" name="FNs1">
              <a:extLst>
                <a:ext uri="{FF2B5EF4-FFF2-40B4-BE49-F238E27FC236}">
                  <a16:creationId xmlns:a16="http://schemas.microsoft.com/office/drawing/2014/main" id="{4AACAE07-A27F-4379-A5EC-8B73176542F7}"/>
                </a:ext>
              </a:extLst>
            </p:cNvPr>
            <p:cNvSpPr txBox="1"/>
            <p:nvPr/>
          </p:nvSpPr>
          <p:spPr>
            <a:xfrm>
              <a:off x="7190171" y="5109507"/>
              <a:ext cx="554639" cy="615553"/>
            </a:xfrm>
            <a:prstGeom prst="rect">
              <a:avLst/>
            </a:prstGeom>
            <a:solidFill>
              <a:schemeClr val="bg1"/>
            </a:solidFill>
          </p:spPr>
          <p:txBody>
            <a:bodyPr wrap="none" lIns="0" tIns="0" rIns="0" bIns="0" rtlCol="0">
              <a:spAutoFit/>
            </a:bodyPr>
            <a:lstStyle/>
            <a:p>
              <a:pPr algn="l"/>
              <a:r>
                <a:rPr lang="en-US" sz="4000">
                  <a:gradFill>
                    <a:gsLst>
                      <a:gs pos="2917">
                        <a:schemeClr val="tx1"/>
                      </a:gs>
                      <a:gs pos="30000">
                        <a:schemeClr val="tx1"/>
                      </a:gs>
                    </a:gsLst>
                    <a:lin ang="5400000" scaled="0"/>
                  </a:gradFill>
                </a:rPr>
                <a:t>21</a:t>
              </a:r>
            </a:p>
          </p:txBody>
        </p:sp>
      </p:grpSp>
      <p:grpSp>
        <p:nvGrpSpPr>
          <p:cNvPr id="13" name="heatmap">
            <a:extLst>
              <a:ext uri="{FF2B5EF4-FFF2-40B4-BE49-F238E27FC236}">
                <a16:creationId xmlns:a16="http://schemas.microsoft.com/office/drawing/2014/main" id="{1C13A6DE-F28D-4534-9660-7E96C737E01E}"/>
              </a:ext>
            </a:extLst>
          </p:cNvPr>
          <p:cNvGrpSpPr/>
          <p:nvPr/>
        </p:nvGrpSpPr>
        <p:grpSpPr>
          <a:xfrm>
            <a:off x="4649859" y="1545344"/>
            <a:ext cx="2156593" cy="2164938"/>
            <a:chOff x="4649859" y="1545344"/>
            <a:chExt cx="2156593" cy="2164938"/>
          </a:xfrm>
        </p:grpSpPr>
        <p:sp>
          <p:nvSpPr>
            <p:cNvPr id="12" name="Rectangle 11">
              <a:extLst>
                <a:ext uri="{FF2B5EF4-FFF2-40B4-BE49-F238E27FC236}">
                  <a16:creationId xmlns:a16="http://schemas.microsoft.com/office/drawing/2014/main" id="{CB135F23-32E2-4165-B3D0-7E2A0E5092F1}"/>
                </a:ext>
              </a:extLst>
            </p:cNvPr>
            <p:cNvSpPr/>
            <p:nvPr/>
          </p:nvSpPr>
          <p:spPr bwMode="auto">
            <a:xfrm>
              <a:off x="4659939" y="1545345"/>
              <a:ext cx="1067099" cy="1078833"/>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690CE07B-043A-485D-871E-56DED6173DCF}"/>
                </a:ext>
              </a:extLst>
            </p:cNvPr>
            <p:cNvSpPr/>
            <p:nvPr/>
          </p:nvSpPr>
          <p:spPr bwMode="auto">
            <a:xfrm>
              <a:off x="5739353" y="2629764"/>
              <a:ext cx="1067099" cy="1078833"/>
            </a:xfrm>
            <a:prstGeom prst="rect">
              <a:avLst/>
            </a:prstGeom>
            <a:solidFill>
              <a:srgbClr val="0078D4">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A08153C2-4B0A-4624-AB65-64B4C4AC759A}"/>
                </a:ext>
              </a:extLst>
            </p:cNvPr>
            <p:cNvSpPr/>
            <p:nvPr/>
          </p:nvSpPr>
          <p:spPr bwMode="auto">
            <a:xfrm>
              <a:off x="5738779" y="1545344"/>
              <a:ext cx="1067099" cy="1078833"/>
            </a:xfrm>
            <a:prstGeom prst="rect">
              <a:avLst/>
            </a:prstGeom>
            <a:solidFill>
              <a:srgbClr val="0078D4">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6CD8BBF4-E7DF-4B1B-8CF0-9A04CC6FA468}"/>
                </a:ext>
              </a:extLst>
            </p:cNvPr>
            <p:cNvSpPr/>
            <p:nvPr/>
          </p:nvSpPr>
          <p:spPr bwMode="auto">
            <a:xfrm>
              <a:off x="4649859" y="2631449"/>
              <a:ext cx="1067099" cy="1078833"/>
            </a:xfrm>
            <a:prstGeom prst="rect">
              <a:avLst/>
            </a:prstGeom>
            <a:solidFill>
              <a:srgbClr val="0078D4">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5" name="Training">
            <a:extLst>
              <a:ext uri="{FF2B5EF4-FFF2-40B4-BE49-F238E27FC236}">
                <a16:creationId xmlns:a16="http://schemas.microsoft.com/office/drawing/2014/main" id="{ACF9172E-E1D2-4553-80E2-E2D50B97F559}"/>
              </a:ext>
            </a:extLst>
          </p:cNvPr>
          <p:cNvSpPr txBox="1"/>
          <p:nvPr/>
        </p:nvSpPr>
        <p:spPr>
          <a:xfrm rot="16200000">
            <a:off x="87411" y="3275111"/>
            <a:ext cx="89941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Training</a:t>
            </a:r>
          </a:p>
        </p:txBody>
      </p:sp>
      <p:sp>
        <p:nvSpPr>
          <p:cNvPr id="96" name="Validation">
            <a:extLst>
              <a:ext uri="{FF2B5EF4-FFF2-40B4-BE49-F238E27FC236}">
                <a16:creationId xmlns:a16="http://schemas.microsoft.com/office/drawing/2014/main" id="{E25B7BD1-8CD0-4665-8133-4CC9C90D11B1}"/>
              </a:ext>
            </a:extLst>
          </p:cNvPr>
          <p:cNvSpPr txBox="1"/>
          <p:nvPr/>
        </p:nvSpPr>
        <p:spPr>
          <a:xfrm rot="16200000">
            <a:off x="-406" y="5322418"/>
            <a:ext cx="112133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Validation</a:t>
            </a:r>
          </a:p>
        </p:txBody>
      </p:sp>
      <p:sp>
        <p:nvSpPr>
          <p:cNvPr id="97" name="Hide Validation">
            <a:extLst>
              <a:ext uri="{FF2B5EF4-FFF2-40B4-BE49-F238E27FC236}">
                <a16:creationId xmlns:a16="http://schemas.microsoft.com/office/drawing/2014/main" id="{196D8781-E200-4720-8BD4-00D688D08E5C}"/>
              </a:ext>
            </a:extLst>
          </p:cNvPr>
          <p:cNvSpPr/>
          <p:nvPr/>
        </p:nvSpPr>
        <p:spPr bwMode="auto">
          <a:xfrm>
            <a:off x="383229" y="4599581"/>
            <a:ext cx="3020903" cy="1524194"/>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8" name="Hide Training">
            <a:extLst>
              <a:ext uri="{FF2B5EF4-FFF2-40B4-BE49-F238E27FC236}">
                <a16:creationId xmlns:a16="http://schemas.microsoft.com/office/drawing/2014/main" id="{D970377A-B6D6-4185-9BF6-723C334EFF04}"/>
              </a:ext>
            </a:extLst>
          </p:cNvPr>
          <p:cNvSpPr/>
          <p:nvPr/>
        </p:nvSpPr>
        <p:spPr bwMode="auto">
          <a:xfrm>
            <a:off x="383229" y="2689172"/>
            <a:ext cx="2986898" cy="1853078"/>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score1">
            <a:extLst>
              <a:ext uri="{FF2B5EF4-FFF2-40B4-BE49-F238E27FC236}">
                <a16:creationId xmlns:a16="http://schemas.microsoft.com/office/drawing/2014/main" id="{9755D6FC-AE5E-459F-A274-D8B3B20985CF}"/>
              </a:ext>
            </a:extLst>
          </p:cNvPr>
          <p:cNvGrpSpPr/>
          <p:nvPr/>
        </p:nvGrpSpPr>
        <p:grpSpPr>
          <a:xfrm>
            <a:off x="2516917" y="4653909"/>
            <a:ext cx="3040342" cy="336117"/>
            <a:chOff x="2516917" y="4653909"/>
            <a:chExt cx="3040342" cy="336117"/>
          </a:xfrm>
        </p:grpSpPr>
        <p:sp>
          <p:nvSpPr>
            <p:cNvPr id="14" name="Rectangle 13">
              <a:extLst>
                <a:ext uri="{FF2B5EF4-FFF2-40B4-BE49-F238E27FC236}">
                  <a16:creationId xmlns:a16="http://schemas.microsoft.com/office/drawing/2014/main" id="{05DBD2D5-B40A-4944-B86D-C95D64ACCFC0}"/>
                </a:ext>
              </a:extLst>
            </p:cNvPr>
            <p:cNvSpPr/>
            <p:nvPr/>
          </p:nvSpPr>
          <p:spPr bwMode="auto">
            <a:xfrm>
              <a:off x="2516917"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B594CDC-804A-4CC3-A805-23300B0D49DB}"/>
                </a:ext>
              </a:extLst>
            </p:cNvPr>
            <p:cNvSpPr/>
            <p:nvPr/>
          </p:nvSpPr>
          <p:spPr bwMode="auto">
            <a:xfrm>
              <a:off x="5217858" y="4653909"/>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score1 result" descr="Badge Tick1">
            <a:extLst>
              <a:ext uri="{FF2B5EF4-FFF2-40B4-BE49-F238E27FC236}">
                <a16:creationId xmlns:a16="http://schemas.microsoft.com/office/drawing/2014/main" id="{7C47EF53-35CB-4330-959F-D23818E7C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04526" y="4581934"/>
            <a:ext cx="436502" cy="436502"/>
          </a:xfrm>
          <a:prstGeom prst="rect">
            <a:avLst/>
          </a:prstGeom>
        </p:spPr>
      </p:pic>
      <p:pic>
        <p:nvPicPr>
          <p:cNvPr id="20" name="score3 result" descr="Badge Cross">
            <a:extLst>
              <a:ext uri="{FF2B5EF4-FFF2-40B4-BE49-F238E27FC236}">
                <a16:creationId xmlns:a16="http://schemas.microsoft.com/office/drawing/2014/main" id="{C2AFEB42-02B8-49F0-A62C-E5D7C5298DE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20506" y="5352715"/>
            <a:ext cx="436502" cy="436502"/>
          </a:xfrm>
          <a:prstGeom prst="rect">
            <a:avLst/>
          </a:prstGeom>
        </p:spPr>
      </p:pic>
      <p:grpSp>
        <p:nvGrpSpPr>
          <p:cNvPr id="22" name="score2">
            <a:extLst>
              <a:ext uri="{FF2B5EF4-FFF2-40B4-BE49-F238E27FC236}">
                <a16:creationId xmlns:a16="http://schemas.microsoft.com/office/drawing/2014/main" id="{29699B62-A86F-4D8D-AA93-BFF2D8887830}"/>
              </a:ext>
            </a:extLst>
          </p:cNvPr>
          <p:cNvGrpSpPr/>
          <p:nvPr/>
        </p:nvGrpSpPr>
        <p:grpSpPr>
          <a:xfrm>
            <a:off x="2512824" y="4997886"/>
            <a:ext cx="3040342" cy="336117"/>
            <a:chOff x="2512824" y="4997886"/>
            <a:chExt cx="3040342" cy="336117"/>
          </a:xfrm>
        </p:grpSpPr>
        <p:sp>
          <p:nvSpPr>
            <p:cNvPr id="100" name="Rectangle 99">
              <a:extLst>
                <a:ext uri="{FF2B5EF4-FFF2-40B4-BE49-F238E27FC236}">
                  <a16:creationId xmlns:a16="http://schemas.microsoft.com/office/drawing/2014/main" id="{582AC9C7-7DC0-4252-AFBE-1A4157C86108}"/>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755DA156-1625-4F59-A605-34B3BD2BC49F}"/>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2" name="score2 result" descr="Badge Tick1">
            <a:extLst>
              <a:ext uri="{FF2B5EF4-FFF2-40B4-BE49-F238E27FC236}">
                <a16:creationId xmlns:a16="http://schemas.microsoft.com/office/drawing/2014/main" id="{A0EB498D-BE9E-4994-8490-B33E7A416B2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12516" y="4953328"/>
            <a:ext cx="436502" cy="436502"/>
          </a:xfrm>
          <a:prstGeom prst="rect">
            <a:avLst/>
          </a:prstGeom>
        </p:spPr>
      </p:pic>
      <p:grpSp>
        <p:nvGrpSpPr>
          <p:cNvPr id="103" name="score3">
            <a:extLst>
              <a:ext uri="{FF2B5EF4-FFF2-40B4-BE49-F238E27FC236}">
                <a16:creationId xmlns:a16="http://schemas.microsoft.com/office/drawing/2014/main" id="{9B8F08AA-8843-4333-839B-4F2D715EFE84}"/>
              </a:ext>
            </a:extLst>
          </p:cNvPr>
          <p:cNvGrpSpPr/>
          <p:nvPr/>
        </p:nvGrpSpPr>
        <p:grpSpPr>
          <a:xfrm>
            <a:off x="2512583" y="5381344"/>
            <a:ext cx="3040342" cy="336117"/>
            <a:chOff x="2512824" y="4997886"/>
            <a:chExt cx="3040342" cy="336117"/>
          </a:xfrm>
        </p:grpSpPr>
        <p:sp>
          <p:nvSpPr>
            <p:cNvPr id="104" name="Rectangle 103">
              <a:extLst>
                <a:ext uri="{FF2B5EF4-FFF2-40B4-BE49-F238E27FC236}">
                  <a16:creationId xmlns:a16="http://schemas.microsoft.com/office/drawing/2014/main" id="{5355D222-D440-4C61-8E1E-F41EFC9DC690}"/>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533E7AFC-7638-4C82-ADE1-DFFE075BE97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score4">
            <a:extLst>
              <a:ext uri="{FF2B5EF4-FFF2-40B4-BE49-F238E27FC236}">
                <a16:creationId xmlns:a16="http://schemas.microsoft.com/office/drawing/2014/main" id="{76BF5837-70BD-48B8-B8C3-346A3322B401}"/>
              </a:ext>
            </a:extLst>
          </p:cNvPr>
          <p:cNvGrpSpPr/>
          <p:nvPr/>
        </p:nvGrpSpPr>
        <p:grpSpPr>
          <a:xfrm>
            <a:off x="2512824" y="5753867"/>
            <a:ext cx="3040342" cy="336117"/>
            <a:chOff x="2512824" y="4997886"/>
            <a:chExt cx="3040342" cy="336117"/>
          </a:xfrm>
        </p:grpSpPr>
        <p:sp>
          <p:nvSpPr>
            <p:cNvPr id="107" name="Rectangle 106">
              <a:extLst>
                <a:ext uri="{FF2B5EF4-FFF2-40B4-BE49-F238E27FC236}">
                  <a16:creationId xmlns:a16="http://schemas.microsoft.com/office/drawing/2014/main" id="{695B7792-91D0-48A2-A0A1-4E0929ABE2D3}"/>
                </a:ext>
              </a:extLst>
            </p:cNvPr>
            <p:cNvSpPr/>
            <p:nvPr/>
          </p:nvSpPr>
          <p:spPr bwMode="auto">
            <a:xfrm>
              <a:off x="2512824"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F956446B-ABD7-47BD-858D-48075592C6A0}"/>
                </a:ext>
              </a:extLst>
            </p:cNvPr>
            <p:cNvSpPr/>
            <p:nvPr/>
          </p:nvSpPr>
          <p:spPr bwMode="auto">
            <a:xfrm>
              <a:off x="5213765" y="4997886"/>
              <a:ext cx="339401" cy="336117"/>
            </a:xfrm>
            <a:prstGeom prst="rect">
              <a:avLst/>
            </a:prstGeom>
            <a:noFill/>
            <a:ln w="5715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9" name="score4 result" descr="Badge Cross">
            <a:extLst>
              <a:ext uri="{FF2B5EF4-FFF2-40B4-BE49-F238E27FC236}">
                <a16:creationId xmlns:a16="http://schemas.microsoft.com/office/drawing/2014/main" id="{7E812313-287C-4A8A-80E9-A81267123DB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23358" y="5713552"/>
            <a:ext cx="436502" cy="436502"/>
          </a:xfrm>
          <a:prstGeom prst="rect">
            <a:avLst/>
          </a:prstGeom>
        </p:spPr>
      </p:pic>
      <p:cxnSp>
        <p:nvCxnSpPr>
          <p:cNvPr id="110" name="threshold">
            <a:extLst>
              <a:ext uri="{FF2B5EF4-FFF2-40B4-BE49-F238E27FC236}">
                <a16:creationId xmlns:a16="http://schemas.microsoft.com/office/drawing/2014/main" id="{4F1DA685-757F-4CAE-8C45-D0FDB02B850E}"/>
              </a:ext>
            </a:extLst>
          </p:cNvPr>
          <p:cNvCxnSpPr>
            <a:cxnSpLocks/>
          </p:cNvCxnSpPr>
          <p:nvPr/>
        </p:nvCxnSpPr>
        <p:spPr>
          <a:xfrm>
            <a:off x="7757079" y="3650110"/>
            <a:ext cx="4110017" cy="0"/>
          </a:xfrm>
          <a:prstGeom prst="line">
            <a:avLst/>
          </a:prstGeom>
          <a:ln w="3810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11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33333E-6 2.96296E-6 L -0.00026 0.01713 " pathEditMode="relative" rAng="0" ptsTypes="AA">
                                      <p:cBhvr>
                                        <p:cTn id="23" dur="2000" fill="hold"/>
                                        <p:tgtEl>
                                          <p:spTgt spid="29"/>
                                        </p:tgtEl>
                                        <p:attrNameLst>
                                          <p:attrName>ppt_x</p:attrName>
                                          <p:attrName>ppt_y</p:attrName>
                                        </p:attrNameLst>
                                      </p:cBhvr>
                                      <p:rCtr x="-13" y="856"/>
                                    </p:animMotion>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fade">
                                      <p:cBhvr>
                                        <p:cTn id="38" dur="500"/>
                                        <p:tgtEl>
                                          <p:spTgt spid="97"/>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wipe(left)">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xit" presetSubtype="0" fill="hold" grpId="1" nodeType="withEffect">
                                  <p:stCondLst>
                                    <p:cond delay="0"/>
                                  </p:stCondLst>
                                  <p:childTnLst>
                                    <p:animEffect transition="out" filter="fade">
                                      <p:cBhvr>
                                        <p:cTn id="54" dur="500"/>
                                        <p:tgtEl>
                                          <p:spTgt spid="86"/>
                                        </p:tgtEl>
                                      </p:cBhvr>
                                    </p:animEffect>
                                    <p:set>
                                      <p:cBhvr>
                                        <p:cTn id="55" dur="1" fill="hold">
                                          <p:stCondLst>
                                            <p:cond delay="499"/>
                                          </p:stCondLst>
                                        </p:cTn>
                                        <p:tgtEl>
                                          <p:spTgt spid="8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xit" presetSubtype="0" fill="hold" grpId="1" nodeType="withEffect">
                                  <p:stCondLst>
                                    <p:cond delay="0"/>
                                  </p:stCondLst>
                                  <p:childTnLst>
                                    <p:animEffect transition="out" filter="fade">
                                      <p:cBhvr>
                                        <p:cTn id="62" dur="500"/>
                                        <p:tgtEl>
                                          <p:spTgt spid="97"/>
                                        </p:tgtEl>
                                      </p:cBhvr>
                                    </p:animEffect>
                                    <p:set>
                                      <p:cBhvr>
                                        <p:cTn id="63" dur="1" fill="hold">
                                          <p:stCondLst>
                                            <p:cond delay="499"/>
                                          </p:stCondLst>
                                        </p:cTn>
                                        <p:tgtEl>
                                          <p:spTgt spid="9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fade">
                                      <p:cBhvr>
                                        <p:cTn id="87" dur="500"/>
                                        <p:tgtEl>
                                          <p:spTgt spid="8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 presetClass="exit" presetSubtype="0" fill="hold"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8"/>
                                        </p:tgtEl>
                                        <p:attrNameLst>
                                          <p:attrName>style.visibility</p:attrName>
                                        </p:attrNameLst>
                                      </p:cBhvr>
                                      <p:to>
                                        <p:strVal val="visible"/>
                                      </p:to>
                                    </p:set>
                                    <p:animEffect transition="in" filter="fade">
                                      <p:cBhvr>
                                        <p:cTn id="101" dur="500"/>
                                        <p:tgtEl>
                                          <p:spTgt spid="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fade">
                                      <p:cBhvr>
                                        <p:cTn id="106" dur="500"/>
                                        <p:tgtEl>
                                          <p:spTgt spid="103"/>
                                        </p:tgtEl>
                                      </p:cBhvr>
                                    </p:animEffect>
                                  </p:childTnLst>
                                </p:cTn>
                              </p:par>
                              <p:par>
                                <p:cTn id="107" presetID="1" presetClass="exit" presetSubtype="0" fill="hold" nodeType="withEffect">
                                  <p:stCondLst>
                                    <p:cond delay="0"/>
                                  </p:stCondLst>
                                  <p:childTnLst>
                                    <p:set>
                                      <p:cBhvr>
                                        <p:cTn id="108" dur="1" fill="hold">
                                          <p:stCondLst>
                                            <p:cond delay="0"/>
                                          </p:stCondLst>
                                        </p:cTn>
                                        <p:tgtEl>
                                          <p:spTgt spid="22"/>
                                        </p:tgtEl>
                                        <p:attrNameLst>
                                          <p:attrName>style.visibility</p:attrName>
                                        </p:attrNameLst>
                                      </p:cBhvr>
                                      <p:to>
                                        <p:strVal val="hidden"/>
                                      </p:to>
                                    </p:set>
                                  </p:childTnLst>
                                </p:cTn>
                              </p:par>
                              <p:par>
                                <p:cTn id="109" presetID="10" presetClass="entr" presetSubtype="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78"/>
                                        </p:tgtEl>
                                        <p:attrNameLst>
                                          <p:attrName>style.visibility</p:attrName>
                                        </p:attrNameLst>
                                      </p:cBhvr>
                                      <p:to>
                                        <p:strVal val="visible"/>
                                      </p:to>
                                    </p:set>
                                    <p:animEffect transition="in" filter="fade">
                                      <p:cBhvr>
                                        <p:cTn id="115" dur="500"/>
                                        <p:tgtEl>
                                          <p:spTgt spid="7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06"/>
                                        </p:tgtEl>
                                        <p:attrNameLst>
                                          <p:attrName>style.visibility</p:attrName>
                                        </p:attrNameLst>
                                      </p:cBhvr>
                                      <p:to>
                                        <p:strVal val="visible"/>
                                      </p:to>
                                    </p:set>
                                    <p:animEffect transition="in" filter="fade">
                                      <p:cBhvr>
                                        <p:cTn id="120" dur="500"/>
                                        <p:tgtEl>
                                          <p:spTgt spid="106"/>
                                        </p:tgtEl>
                                      </p:cBhvr>
                                    </p:animEffect>
                                  </p:childTnLst>
                                </p:cTn>
                              </p:par>
                              <p:par>
                                <p:cTn id="121" presetID="1" presetClass="exit" presetSubtype="0" fill="hold" nodeType="withEffect">
                                  <p:stCondLst>
                                    <p:cond delay="0"/>
                                  </p:stCondLst>
                                  <p:childTnLst>
                                    <p:set>
                                      <p:cBhvr>
                                        <p:cTn id="122" dur="1" fill="hold">
                                          <p:stCondLst>
                                            <p:cond delay="0"/>
                                          </p:stCondLst>
                                        </p:cTn>
                                        <p:tgtEl>
                                          <p:spTgt spid="103"/>
                                        </p:tgtEl>
                                        <p:attrNameLst>
                                          <p:attrName>style.visibility</p:attrName>
                                        </p:attrNameLst>
                                      </p:cBhvr>
                                      <p:to>
                                        <p:strVal val="hidden"/>
                                      </p:to>
                                    </p:set>
                                  </p:childTnLst>
                                </p:cTn>
                              </p:par>
                              <p:par>
                                <p:cTn id="123" presetID="10" presetClass="entr" presetSubtype="0" fill="hold" nodeType="withEffect">
                                  <p:stCondLst>
                                    <p:cond delay="0"/>
                                  </p:stCondLst>
                                  <p:childTnLst>
                                    <p:set>
                                      <p:cBhvr>
                                        <p:cTn id="124" dur="1" fill="hold">
                                          <p:stCondLst>
                                            <p:cond delay="0"/>
                                          </p:stCondLst>
                                        </p:cTn>
                                        <p:tgtEl>
                                          <p:spTgt spid="109"/>
                                        </p:tgtEl>
                                        <p:attrNameLst>
                                          <p:attrName>style.visibility</p:attrName>
                                        </p:attrNameLst>
                                      </p:cBhvr>
                                      <p:to>
                                        <p:strVal val="visible"/>
                                      </p:to>
                                    </p:set>
                                    <p:animEffect transition="in" filter="fade">
                                      <p:cBhvr>
                                        <p:cTn id="125" dur="500"/>
                                        <p:tgtEl>
                                          <p:spTgt spid="109"/>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fade">
                                      <p:cBhvr>
                                        <p:cTn id="129" dur="500"/>
                                        <p:tgtEl>
                                          <p:spTgt spid="7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fade">
                                      <p:cBhvr>
                                        <p:cTn id="134" dur="500"/>
                                        <p:tgtEl>
                                          <p:spTgt spid="3"/>
                                        </p:tgtEl>
                                      </p:cBhvr>
                                    </p:animEffect>
                                  </p:childTnLst>
                                </p:cTn>
                              </p:par>
                              <p:par>
                                <p:cTn id="135" presetID="1" presetClass="exit" presetSubtype="0" fill="hold" nodeType="withEffect">
                                  <p:stCondLst>
                                    <p:cond delay="0"/>
                                  </p:stCondLst>
                                  <p:childTnLst>
                                    <p:set>
                                      <p:cBhvr>
                                        <p:cTn id="136" dur="1" fill="hold">
                                          <p:stCondLst>
                                            <p:cond delay="0"/>
                                          </p:stCondLst>
                                        </p:cTn>
                                        <p:tgtEl>
                                          <p:spTgt spid="106"/>
                                        </p:tgtEl>
                                        <p:attrNameLst>
                                          <p:attrName>style.visibility</p:attrName>
                                        </p:attrNameLst>
                                      </p:cBhvr>
                                      <p:to>
                                        <p:strVal val="hidden"/>
                                      </p:to>
                                    </p:set>
                                  </p:childTnLst>
                                </p:cTn>
                              </p:par>
                            </p:childTnLst>
                          </p:cTn>
                        </p:par>
                        <p:par>
                          <p:cTn id="137" fill="hold">
                            <p:stCondLst>
                              <p:cond delay="500"/>
                            </p:stCondLst>
                            <p:childTnLst>
                              <p:par>
                                <p:cTn id="138" presetID="35" presetClass="path" presetSubtype="0" accel="50000" decel="50000" fill="hold" grpId="1" nodeType="afterEffect">
                                  <p:stCondLst>
                                    <p:cond delay="0"/>
                                  </p:stCondLst>
                                  <p:childTnLst>
                                    <p:animMotion origin="layout" path="M 1.04167E-6 3.7037E-7 L -0.48737 -0.03472 " pathEditMode="relative" rAng="0" ptsTypes="AA">
                                      <p:cBhvr>
                                        <p:cTn id="139" dur="2000" fill="hold"/>
                                        <p:tgtEl>
                                          <p:spTgt spid="8"/>
                                        </p:tgtEl>
                                        <p:attrNameLst>
                                          <p:attrName>ppt_x</p:attrName>
                                          <p:attrName>ppt_y</p:attrName>
                                        </p:attrNameLst>
                                      </p:cBhvr>
                                      <p:rCtr x="-24375" y="-1736"/>
                                    </p:animMotion>
                                  </p:childTnLst>
                                </p:cTn>
                              </p:par>
                            </p:childTnLst>
                          </p:cTn>
                        </p:par>
                        <p:par>
                          <p:cTn id="140" fill="hold">
                            <p:stCondLst>
                              <p:cond delay="2500"/>
                            </p:stCondLst>
                            <p:childTnLst>
                              <p:par>
                                <p:cTn id="141" presetID="53" presetClass="exit" presetSubtype="32" fill="hold" grpId="2" nodeType="afterEffect">
                                  <p:stCondLst>
                                    <p:cond delay="0"/>
                                  </p:stCondLst>
                                  <p:childTnLst>
                                    <p:anim calcmode="lin" valueType="num">
                                      <p:cBhvr>
                                        <p:cTn id="142" dur="500"/>
                                        <p:tgtEl>
                                          <p:spTgt spid="8"/>
                                        </p:tgtEl>
                                        <p:attrNameLst>
                                          <p:attrName>ppt_w</p:attrName>
                                        </p:attrNameLst>
                                      </p:cBhvr>
                                      <p:tavLst>
                                        <p:tav tm="0">
                                          <p:val>
                                            <p:strVal val="ppt_w"/>
                                          </p:val>
                                        </p:tav>
                                        <p:tav tm="100000">
                                          <p:val>
                                            <p:fltVal val="0"/>
                                          </p:val>
                                        </p:tav>
                                      </p:tavLst>
                                    </p:anim>
                                    <p:anim calcmode="lin" valueType="num">
                                      <p:cBhvr>
                                        <p:cTn id="143" dur="500"/>
                                        <p:tgtEl>
                                          <p:spTgt spid="8"/>
                                        </p:tgtEl>
                                        <p:attrNameLst>
                                          <p:attrName>ppt_h</p:attrName>
                                        </p:attrNameLst>
                                      </p:cBhvr>
                                      <p:tavLst>
                                        <p:tav tm="0">
                                          <p:val>
                                            <p:strVal val="ppt_h"/>
                                          </p:val>
                                        </p:tav>
                                        <p:tav tm="100000">
                                          <p:val>
                                            <p:fltVal val="0"/>
                                          </p:val>
                                        </p:tav>
                                      </p:tavLst>
                                    </p:anim>
                                    <p:animEffect transition="out" filter="fade">
                                      <p:cBhvr>
                                        <p:cTn id="144" dur="500"/>
                                        <p:tgtEl>
                                          <p:spTgt spid="8"/>
                                        </p:tgtEl>
                                      </p:cBhvr>
                                    </p:animEffect>
                                    <p:set>
                                      <p:cBhvr>
                                        <p:cTn id="145" dur="1" fill="hold">
                                          <p:stCondLst>
                                            <p:cond delay="499"/>
                                          </p:stCondLst>
                                        </p:cTn>
                                        <p:tgtEl>
                                          <p:spTgt spid="8"/>
                                        </p:tgtEl>
                                        <p:attrNameLst>
                                          <p:attrName>style.visibility</p:attrName>
                                        </p:attrNameLst>
                                      </p:cBhvr>
                                      <p:to>
                                        <p:strVal val="hidden"/>
                                      </p:to>
                                    </p:set>
                                  </p:childTnLst>
                                </p:cTn>
                              </p:par>
                              <p:par>
                                <p:cTn id="146" presetID="10" presetClass="entr" presetSubtype="0" fill="hold" grpId="0" nodeType="withEffect">
                                  <p:stCondLst>
                                    <p:cond delay="0"/>
                                  </p:stCondLst>
                                  <p:childTnLst>
                                    <p:set>
                                      <p:cBhvr>
                                        <p:cTn id="147" dur="1" fill="hold">
                                          <p:stCondLst>
                                            <p:cond delay="0"/>
                                          </p:stCondLst>
                                        </p:cTn>
                                        <p:tgtEl>
                                          <p:spTgt spid="4"/>
                                        </p:tgtEl>
                                        <p:attrNameLst>
                                          <p:attrName>style.visibility</p:attrName>
                                        </p:attrNameLst>
                                      </p:cBhvr>
                                      <p:to>
                                        <p:strVal val="visible"/>
                                      </p:to>
                                    </p:set>
                                    <p:animEffect transition="in" filter="fade">
                                      <p:cBhvr>
                                        <p:cTn id="148" dur="500"/>
                                        <p:tgtEl>
                                          <p:spTgt spid="4"/>
                                        </p:tgtEl>
                                      </p:cBhvr>
                                    </p:animEffect>
                                  </p:childTnLst>
                                </p:cTn>
                              </p:par>
                            </p:childTnLst>
                          </p:cTn>
                        </p:par>
                        <p:par>
                          <p:cTn id="149" fill="hold">
                            <p:stCondLst>
                              <p:cond delay="3000"/>
                            </p:stCondLst>
                            <p:childTnLst>
                              <p:par>
                                <p:cTn id="150" presetID="42" presetClass="path" presetSubtype="0" accel="50000" decel="50000" fill="hold" grpId="1" nodeType="afterEffect">
                                  <p:stCondLst>
                                    <p:cond delay="0"/>
                                  </p:stCondLst>
                                  <p:childTnLst>
                                    <p:animMotion origin="layout" path="M 4.58333E-6 -2.22222E-6 L -0.45131 -0.05532 " pathEditMode="relative" rAng="0" ptsTypes="AA">
                                      <p:cBhvr>
                                        <p:cTn id="151" dur="2000" fill="hold"/>
                                        <p:tgtEl>
                                          <p:spTgt spid="78"/>
                                        </p:tgtEl>
                                        <p:attrNameLst>
                                          <p:attrName>ppt_x</p:attrName>
                                          <p:attrName>ppt_y</p:attrName>
                                        </p:attrNameLst>
                                      </p:cBhvr>
                                      <p:rCtr x="-22565" y="-2778"/>
                                    </p:animMotion>
                                  </p:childTnLst>
                                </p:cTn>
                              </p:par>
                            </p:childTnLst>
                          </p:cTn>
                        </p:par>
                        <p:par>
                          <p:cTn id="152" fill="hold">
                            <p:stCondLst>
                              <p:cond delay="5000"/>
                            </p:stCondLst>
                            <p:childTnLst>
                              <p:par>
                                <p:cTn id="153" presetID="53" presetClass="exit" presetSubtype="32" fill="hold" grpId="2" nodeType="afterEffect">
                                  <p:stCondLst>
                                    <p:cond delay="0"/>
                                  </p:stCondLst>
                                  <p:childTnLst>
                                    <p:anim calcmode="lin" valueType="num">
                                      <p:cBhvr>
                                        <p:cTn id="154" dur="500"/>
                                        <p:tgtEl>
                                          <p:spTgt spid="78"/>
                                        </p:tgtEl>
                                        <p:attrNameLst>
                                          <p:attrName>ppt_w</p:attrName>
                                        </p:attrNameLst>
                                      </p:cBhvr>
                                      <p:tavLst>
                                        <p:tav tm="0">
                                          <p:val>
                                            <p:strVal val="ppt_w"/>
                                          </p:val>
                                        </p:tav>
                                        <p:tav tm="100000">
                                          <p:val>
                                            <p:fltVal val="0"/>
                                          </p:val>
                                        </p:tav>
                                      </p:tavLst>
                                    </p:anim>
                                    <p:anim calcmode="lin" valueType="num">
                                      <p:cBhvr>
                                        <p:cTn id="155" dur="500"/>
                                        <p:tgtEl>
                                          <p:spTgt spid="78"/>
                                        </p:tgtEl>
                                        <p:attrNameLst>
                                          <p:attrName>ppt_h</p:attrName>
                                        </p:attrNameLst>
                                      </p:cBhvr>
                                      <p:tavLst>
                                        <p:tav tm="0">
                                          <p:val>
                                            <p:strVal val="ppt_h"/>
                                          </p:val>
                                        </p:tav>
                                        <p:tav tm="100000">
                                          <p:val>
                                            <p:fltVal val="0"/>
                                          </p:val>
                                        </p:tav>
                                      </p:tavLst>
                                    </p:anim>
                                    <p:animEffect transition="out" filter="fade">
                                      <p:cBhvr>
                                        <p:cTn id="156" dur="500"/>
                                        <p:tgtEl>
                                          <p:spTgt spid="78"/>
                                        </p:tgtEl>
                                      </p:cBhvr>
                                    </p:animEffect>
                                    <p:set>
                                      <p:cBhvr>
                                        <p:cTn id="157" dur="1" fill="hold">
                                          <p:stCondLst>
                                            <p:cond delay="499"/>
                                          </p:stCondLst>
                                        </p:cTn>
                                        <p:tgtEl>
                                          <p:spTgt spid="78"/>
                                        </p:tgtEl>
                                        <p:attrNameLst>
                                          <p:attrName>style.visibility</p:attrName>
                                        </p:attrNameLst>
                                      </p:cBhvr>
                                      <p:to>
                                        <p:strVal val="hidden"/>
                                      </p:to>
                                    </p:set>
                                  </p:childTnLst>
                                </p:cTn>
                              </p:par>
                              <p:par>
                                <p:cTn id="158" presetID="10" presetClass="entr" presetSubtype="0" fill="hold" grpId="0" nodeType="withEffect">
                                  <p:stCondLst>
                                    <p:cond delay="0"/>
                                  </p:stCondLst>
                                  <p:childTnLst>
                                    <p:set>
                                      <p:cBhvr>
                                        <p:cTn id="159" dur="1" fill="hold">
                                          <p:stCondLst>
                                            <p:cond delay="0"/>
                                          </p:stCondLst>
                                        </p:cTn>
                                        <p:tgtEl>
                                          <p:spTgt spid="76"/>
                                        </p:tgtEl>
                                        <p:attrNameLst>
                                          <p:attrName>style.visibility</p:attrName>
                                        </p:attrNameLst>
                                      </p:cBhvr>
                                      <p:to>
                                        <p:strVal val="visible"/>
                                      </p:to>
                                    </p:set>
                                    <p:animEffect transition="in" filter="fade">
                                      <p:cBhvr>
                                        <p:cTn id="160" dur="500"/>
                                        <p:tgtEl>
                                          <p:spTgt spid="76"/>
                                        </p:tgtEl>
                                      </p:cBhvr>
                                    </p:animEffect>
                                  </p:childTnLst>
                                </p:cTn>
                              </p:par>
                            </p:childTnLst>
                          </p:cTn>
                        </p:par>
                        <p:par>
                          <p:cTn id="161" fill="hold">
                            <p:stCondLst>
                              <p:cond delay="5500"/>
                            </p:stCondLst>
                            <p:childTnLst>
                              <p:par>
                                <p:cTn id="162" presetID="42" presetClass="path" presetSubtype="0" accel="50000" decel="50000" fill="hold" grpId="1" nodeType="afterEffect">
                                  <p:stCondLst>
                                    <p:cond delay="0"/>
                                  </p:stCondLst>
                                  <p:childTnLst>
                                    <p:animMotion origin="layout" path="M -1.25E-6 7.40741E-7 L -0.34765 -0.25995 " pathEditMode="relative" rAng="0" ptsTypes="AA">
                                      <p:cBhvr>
                                        <p:cTn id="163" dur="2000" fill="hold"/>
                                        <p:tgtEl>
                                          <p:spTgt spid="79"/>
                                        </p:tgtEl>
                                        <p:attrNameLst>
                                          <p:attrName>ppt_x</p:attrName>
                                          <p:attrName>ppt_y</p:attrName>
                                        </p:attrNameLst>
                                      </p:cBhvr>
                                      <p:rCtr x="-17383" y="-13009"/>
                                    </p:animMotion>
                                  </p:childTnLst>
                                </p:cTn>
                              </p:par>
                            </p:childTnLst>
                          </p:cTn>
                        </p:par>
                        <p:par>
                          <p:cTn id="164" fill="hold">
                            <p:stCondLst>
                              <p:cond delay="7500"/>
                            </p:stCondLst>
                            <p:childTnLst>
                              <p:par>
                                <p:cTn id="165" presetID="53" presetClass="exit" presetSubtype="32" fill="hold" grpId="2" nodeType="afterEffect">
                                  <p:stCondLst>
                                    <p:cond delay="0"/>
                                  </p:stCondLst>
                                  <p:childTnLst>
                                    <p:anim calcmode="lin" valueType="num">
                                      <p:cBhvr>
                                        <p:cTn id="166" dur="500"/>
                                        <p:tgtEl>
                                          <p:spTgt spid="79"/>
                                        </p:tgtEl>
                                        <p:attrNameLst>
                                          <p:attrName>ppt_w</p:attrName>
                                        </p:attrNameLst>
                                      </p:cBhvr>
                                      <p:tavLst>
                                        <p:tav tm="0">
                                          <p:val>
                                            <p:strVal val="ppt_w"/>
                                          </p:val>
                                        </p:tav>
                                        <p:tav tm="100000">
                                          <p:val>
                                            <p:fltVal val="0"/>
                                          </p:val>
                                        </p:tav>
                                      </p:tavLst>
                                    </p:anim>
                                    <p:anim calcmode="lin" valueType="num">
                                      <p:cBhvr>
                                        <p:cTn id="167" dur="500"/>
                                        <p:tgtEl>
                                          <p:spTgt spid="79"/>
                                        </p:tgtEl>
                                        <p:attrNameLst>
                                          <p:attrName>ppt_h</p:attrName>
                                        </p:attrNameLst>
                                      </p:cBhvr>
                                      <p:tavLst>
                                        <p:tav tm="0">
                                          <p:val>
                                            <p:strVal val="ppt_h"/>
                                          </p:val>
                                        </p:tav>
                                        <p:tav tm="100000">
                                          <p:val>
                                            <p:fltVal val="0"/>
                                          </p:val>
                                        </p:tav>
                                      </p:tavLst>
                                    </p:anim>
                                    <p:animEffect transition="out" filter="fade">
                                      <p:cBhvr>
                                        <p:cTn id="168" dur="500"/>
                                        <p:tgtEl>
                                          <p:spTgt spid="79"/>
                                        </p:tgtEl>
                                      </p:cBhvr>
                                    </p:animEffect>
                                    <p:set>
                                      <p:cBhvr>
                                        <p:cTn id="169" dur="1" fill="hold">
                                          <p:stCondLst>
                                            <p:cond delay="499"/>
                                          </p:stCondLst>
                                        </p:cTn>
                                        <p:tgtEl>
                                          <p:spTgt spid="79"/>
                                        </p:tgtEl>
                                        <p:attrNameLst>
                                          <p:attrName>style.visibility</p:attrName>
                                        </p:attrNameLst>
                                      </p:cBhvr>
                                      <p:to>
                                        <p:strVal val="hidden"/>
                                      </p:to>
                                    </p:set>
                                  </p:childTnLst>
                                </p:cTn>
                              </p:par>
                              <p:par>
                                <p:cTn id="170" presetID="10" presetClass="entr" presetSubtype="0" fill="hold" grpId="0" nodeType="with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500"/>
                                        <p:tgtEl>
                                          <p:spTgt spid="77"/>
                                        </p:tgtEl>
                                      </p:cBhvr>
                                    </p:animEffect>
                                  </p:childTnLst>
                                </p:cTn>
                              </p:par>
                            </p:childTnLst>
                          </p:cTn>
                        </p:par>
                        <p:par>
                          <p:cTn id="173" fill="hold">
                            <p:stCondLst>
                              <p:cond delay="8000"/>
                            </p:stCondLst>
                            <p:childTnLst>
                              <p:par>
                                <p:cTn id="174" presetID="42" presetClass="path" presetSubtype="0" accel="50000" decel="50000" fill="hold" grpId="1" nodeType="afterEffect">
                                  <p:stCondLst>
                                    <p:cond delay="0"/>
                                  </p:stCondLst>
                                  <p:childTnLst>
                                    <p:animMotion origin="layout" path="M -2.08333E-7 4.07407E-6 L -0.297 -0.26112 " pathEditMode="relative" rAng="0" ptsTypes="AA">
                                      <p:cBhvr>
                                        <p:cTn id="175" dur="2000" fill="hold"/>
                                        <p:tgtEl>
                                          <p:spTgt spid="87"/>
                                        </p:tgtEl>
                                        <p:attrNameLst>
                                          <p:attrName>ppt_x</p:attrName>
                                          <p:attrName>ppt_y</p:attrName>
                                        </p:attrNameLst>
                                      </p:cBhvr>
                                      <p:rCtr x="-14857" y="-13056"/>
                                    </p:animMotion>
                                  </p:childTnLst>
                                </p:cTn>
                              </p:par>
                            </p:childTnLst>
                          </p:cTn>
                        </p:par>
                        <p:par>
                          <p:cTn id="176" fill="hold">
                            <p:stCondLst>
                              <p:cond delay="10000"/>
                            </p:stCondLst>
                            <p:childTnLst>
                              <p:par>
                                <p:cTn id="177" presetID="53" presetClass="exit" presetSubtype="32" fill="hold" grpId="2" nodeType="afterEffect">
                                  <p:stCondLst>
                                    <p:cond delay="0"/>
                                  </p:stCondLst>
                                  <p:childTnLst>
                                    <p:anim calcmode="lin" valueType="num">
                                      <p:cBhvr>
                                        <p:cTn id="178" dur="500"/>
                                        <p:tgtEl>
                                          <p:spTgt spid="87"/>
                                        </p:tgtEl>
                                        <p:attrNameLst>
                                          <p:attrName>ppt_w</p:attrName>
                                        </p:attrNameLst>
                                      </p:cBhvr>
                                      <p:tavLst>
                                        <p:tav tm="0">
                                          <p:val>
                                            <p:strVal val="ppt_w"/>
                                          </p:val>
                                        </p:tav>
                                        <p:tav tm="100000">
                                          <p:val>
                                            <p:fltVal val="0"/>
                                          </p:val>
                                        </p:tav>
                                      </p:tavLst>
                                    </p:anim>
                                    <p:anim calcmode="lin" valueType="num">
                                      <p:cBhvr>
                                        <p:cTn id="179" dur="500"/>
                                        <p:tgtEl>
                                          <p:spTgt spid="87"/>
                                        </p:tgtEl>
                                        <p:attrNameLst>
                                          <p:attrName>ppt_h</p:attrName>
                                        </p:attrNameLst>
                                      </p:cBhvr>
                                      <p:tavLst>
                                        <p:tav tm="0">
                                          <p:val>
                                            <p:strVal val="ppt_h"/>
                                          </p:val>
                                        </p:tav>
                                        <p:tav tm="100000">
                                          <p:val>
                                            <p:fltVal val="0"/>
                                          </p:val>
                                        </p:tav>
                                      </p:tavLst>
                                    </p:anim>
                                    <p:animEffect transition="out" filter="fade">
                                      <p:cBhvr>
                                        <p:cTn id="180" dur="500"/>
                                        <p:tgtEl>
                                          <p:spTgt spid="87"/>
                                        </p:tgtEl>
                                      </p:cBhvr>
                                    </p:animEffect>
                                    <p:set>
                                      <p:cBhvr>
                                        <p:cTn id="181" dur="1" fill="hold">
                                          <p:stCondLst>
                                            <p:cond delay="499"/>
                                          </p:stCondLst>
                                        </p:cTn>
                                        <p:tgtEl>
                                          <p:spTgt spid="87"/>
                                        </p:tgtEl>
                                        <p:attrNameLst>
                                          <p:attrName>style.visibility</p:attrName>
                                        </p:attrNameLst>
                                      </p:cBhvr>
                                      <p:to>
                                        <p:strVal val="hidden"/>
                                      </p:to>
                                    </p:set>
                                  </p:childTnLst>
                                </p:cTn>
                              </p:par>
                              <p:par>
                                <p:cTn id="182" presetID="10" presetClass="entr" presetSubtype="0" fill="hold" grpId="0" nodeType="withEffect">
                                  <p:stCondLst>
                                    <p:cond delay="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500"/>
                                        <p:tgtEl>
                                          <p:spTgt spid="73"/>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21" presetClass="exit" presetSubtype="1" fill="hold" nodeType="withEffect">
                                  <p:stCondLst>
                                    <p:cond delay="0"/>
                                  </p:stCondLst>
                                  <p:childTnLst>
                                    <p:animEffect transition="out" filter="wheel(1)">
                                      <p:cBhvr>
                                        <p:cTn id="191" dur="2000"/>
                                        <p:tgtEl>
                                          <p:spTgt spid="7"/>
                                        </p:tgtEl>
                                      </p:cBhvr>
                                    </p:animEffect>
                                    <p:set>
                                      <p:cBhvr>
                                        <p:cTn id="192" dur="1" fill="hold">
                                          <p:stCondLst>
                                            <p:cond delay="1999"/>
                                          </p:stCondLst>
                                        </p:cTn>
                                        <p:tgtEl>
                                          <p:spTgt spid="7"/>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3"/>
                                        </p:tgtEl>
                                        <p:attrNameLst>
                                          <p:attrName>style.visibility</p:attrName>
                                        </p:attrNameLst>
                                      </p:cBhvr>
                                      <p:to>
                                        <p:strVal val="visible"/>
                                      </p:to>
                                    </p:set>
                                    <p:animEffect transition="in" filter="fade">
                                      <p:cBhvr>
                                        <p:cTn id="19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6" grpId="0">
        <p:bldAsOne/>
      </p:bldGraphic>
      <p:bldGraphic spid="86" grpId="1">
        <p:bldAsOne/>
      </p:bldGraphic>
      <p:bldP spid="28" grpId="0"/>
      <p:bldGraphic spid="40" grpId="0">
        <p:bldAsOne/>
      </p:bldGraphic>
      <p:bldP spid="4" grpId="0" animBg="1"/>
      <p:bldP spid="73" grpId="0" animBg="1"/>
      <p:bldP spid="76" grpId="0" animBg="1"/>
      <p:bldP spid="77" grpId="0" animBg="1"/>
      <p:bldP spid="8" grpId="0" animBg="1"/>
      <p:bldP spid="8" grpId="1" animBg="1"/>
      <p:bldP spid="8" grpId="2" animBg="1"/>
      <p:bldP spid="78" grpId="0" animBg="1"/>
      <p:bldP spid="78" grpId="1" animBg="1"/>
      <p:bldP spid="78" grpId="2" animBg="1"/>
      <p:bldP spid="79" grpId="0" animBg="1"/>
      <p:bldP spid="79" grpId="1" animBg="1"/>
      <p:bldP spid="79" grpId="2" animBg="1"/>
      <p:bldP spid="87" grpId="0" animBg="1"/>
      <p:bldP spid="87" grpId="1" animBg="1"/>
      <p:bldP spid="87" grpId="2" animBg="1"/>
      <p:bldP spid="95" grpId="0"/>
      <p:bldP spid="96" grpId="0"/>
      <p:bldP spid="97" grpId="0" animBg="1"/>
      <p:bldP spid="97" grpId="1" animBg="1"/>
      <p:bldP spid="9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CBA7F6D3-7B67-4678-B138-3836048D379E}"/>
              </a:ext>
            </a:extLst>
          </p:cNvPr>
          <p:cNvGraphicFramePr>
            <a:graphicFrameLocks noGrp="1"/>
          </p:cNvGraphicFramePr>
          <p:nvPr/>
        </p:nvGraphicFramePr>
        <p:xfrm>
          <a:off x="1151433" y="1300536"/>
          <a:ext cx="2951019" cy="4806970"/>
        </p:xfrm>
        <a:graphic>
          <a:graphicData uri="http://schemas.openxmlformats.org/drawingml/2006/table">
            <a:tbl>
              <a:tblPr firstRow="1" bandRow="1">
                <a:tableStyleId>{5940675A-B579-460E-94D1-54222C63F5DA}</a:tableStyleId>
              </a:tblPr>
              <a:tblGrid>
                <a:gridCol w="983673">
                  <a:extLst>
                    <a:ext uri="{9D8B030D-6E8A-4147-A177-3AD203B41FA5}">
                      <a16:colId xmlns:a16="http://schemas.microsoft.com/office/drawing/2014/main" val="2191130923"/>
                    </a:ext>
                  </a:extLst>
                </a:gridCol>
                <a:gridCol w="983673">
                  <a:extLst>
                    <a:ext uri="{9D8B030D-6E8A-4147-A177-3AD203B41FA5}">
                      <a16:colId xmlns:a16="http://schemas.microsoft.com/office/drawing/2014/main" val="2861135263"/>
                    </a:ext>
                  </a:extLst>
                </a:gridCol>
                <a:gridCol w="983673">
                  <a:extLst>
                    <a:ext uri="{9D8B030D-6E8A-4147-A177-3AD203B41FA5}">
                      <a16:colId xmlns:a16="http://schemas.microsoft.com/office/drawing/2014/main" val="3800788712"/>
                    </a:ext>
                  </a:extLst>
                </a:gridCol>
              </a:tblGrid>
              <a:tr h="686710">
                <a:tc>
                  <a:txBody>
                    <a:bodyPr/>
                    <a:lstStyle/>
                    <a:p>
                      <a:endParaRPr lang="en-US"/>
                    </a:p>
                  </a:txBody>
                  <a:tcPr>
                    <a:solidFill>
                      <a:srgbClr val="0078D4"/>
                    </a:solidFill>
                  </a:tcPr>
                </a:tc>
                <a:tc>
                  <a:txBody>
                    <a:bodyPr/>
                    <a:lstStyle/>
                    <a:p>
                      <a:endParaRPr lang="en-US">
                        <a:solidFill>
                          <a:schemeClr val="bg1"/>
                        </a:solidFill>
                      </a:endParaRPr>
                    </a:p>
                  </a:txBody>
                  <a:tcPr>
                    <a:solidFill>
                      <a:srgbClr val="0078D4"/>
                    </a:solidFill>
                  </a:tcPr>
                </a:tc>
                <a:tc>
                  <a:txBody>
                    <a:bodyPr/>
                    <a:lstStyle/>
                    <a:p>
                      <a:endParaRPr lang="en-US">
                        <a:solidFill>
                          <a:schemeClr val="bg1"/>
                        </a:solidFill>
                      </a:endParaRPr>
                    </a:p>
                  </a:txBody>
                  <a:tcPr>
                    <a:solidFill>
                      <a:srgbClr val="0078D4"/>
                    </a:solidFill>
                  </a:tcPr>
                </a:tc>
                <a:extLst>
                  <a:ext uri="{0D108BD9-81ED-4DB2-BD59-A6C34878D82A}">
                    <a16:rowId xmlns:a16="http://schemas.microsoft.com/office/drawing/2014/main" val="1346192477"/>
                  </a:ext>
                </a:extLst>
              </a:tr>
              <a:tr h="686710">
                <a:tc>
                  <a:txBody>
                    <a:bodyPr/>
                    <a:lstStyle/>
                    <a:p>
                      <a:endParaRPr lang="en-US"/>
                    </a:p>
                  </a:txBody>
                  <a:tcPr/>
                </a:tc>
                <a:tc>
                  <a:txBody>
                    <a:bodyPr/>
                    <a:lstStyle/>
                    <a:p>
                      <a:pPr algn="ctr"/>
                      <a:r>
                        <a:rPr lang="en-US" sz="2800"/>
                        <a:t>6</a:t>
                      </a:r>
                    </a:p>
                  </a:txBody>
                  <a:tcPr anchor="ctr"/>
                </a:tc>
                <a:tc>
                  <a:txBody>
                    <a:bodyPr/>
                    <a:lstStyle/>
                    <a:p>
                      <a:pPr algn="ctr"/>
                      <a:r>
                        <a:rPr lang="en-US" sz="2800"/>
                        <a:t>3</a:t>
                      </a:r>
                    </a:p>
                  </a:txBody>
                  <a:tcPr anchor="ctr"/>
                </a:tc>
                <a:extLst>
                  <a:ext uri="{0D108BD9-81ED-4DB2-BD59-A6C34878D82A}">
                    <a16:rowId xmlns:a16="http://schemas.microsoft.com/office/drawing/2014/main" val="1708467768"/>
                  </a:ext>
                </a:extLst>
              </a:tr>
              <a:tr h="686710">
                <a:tc>
                  <a:txBody>
                    <a:bodyPr/>
                    <a:lstStyle/>
                    <a:p>
                      <a:endParaRPr lang="en-US"/>
                    </a:p>
                  </a:txBody>
                  <a:tcPr/>
                </a:tc>
                <a:tc>
                  <a:txBody>
                    <a:bodyPr/>
                    <a:lstStyle/>
                    <a:p>
                      <a:pPr algn="ctr"/>
                      <a:r>
                        <a:rPr lang="en-US" sz="2800"/>
                        <a:t>5</a:t>
                      </a:r>
                    </a:p>
                  </a:txBody>
                  <a:tcPr anchor="ctr"/>
                </a:tc>
                <a:tc>
                  <a:txBody>
                    <a:bodyPr/>
                    <a:lstStyle/>
                    <a:p>
                      <a:pPr algn="ctr"/>
                      <a:r>
                        <a:rPr lang="en-US" sz="2800"/>
                        <a:t>3</a:t>
                      </a:r>
                    </a:p>
                  </a:txBody>
                  <a:tcPr anchor="ctr"/>
                </a:tc>
                <a:extLst>
                  <a:ext uri="{0D108BD9-81ED-4DB2-BD59-A6C34878D82A}">
                    <a16:rowId xmlns:a16="http://schemas.microsoft.com/office/drawing/2014/main" val="151053799"/>
                  </a:ext>
                </a:extLst>
              </a:tr>
              <a:tr h="686710">
                <a:tc>
                  <a:txBody>
                    <a:bodyPr/>
                    <a:lstStyle/>
                    <a:p>
                      <a:endParaRPr lang="en-US"/>
                    </a:p>
                  </a:txBody>
                  <a:tcPr/>
                </a:tc>
                <a:tc>
                  <a:txBody>
                    <a:bodyPr/>
                    <a:lstStyle/>
                    <a:p>
                      <a:pPr algn="ctr"/>
                      <a:r>
                        <a:rPr lang="en-US" sz="2800"/>
                        <a:t>2</a:t>
                      </a:r>
                    </a:p>
                  </a:txBody>
                  <a:tcPr anchor="ctr"/>
                </a:tc>
                <a:tc>
                  <a:txBody>
                    <a:bodyPr/>
                    <a:lstStyle/>
                    <a:p>
                      <a:pPr algn="ctr"/>
                      <a:r>
                        <a:rPr lang="en-US" sz="2800"/>
                        <a:t>3</a:t>
                      </a:r>
                    </a:p>
                  </a:txBody>
                  <a:tcPr anchor="ctr"/>
                </a:tc>
                <a:extLst>
                  <a:ext uri="{0D108BD9-81ED-4DB2-BD59-A6C34878D82A}">
                    <a16:rowId xmlns:a16="http://schemas.microsoft.com/office/drawing/2014/main" val="3650558588"/>
                  </a:ext>
                </a:extLst>
              </a:tr>
              <a:tr h="686710">
                <a:tc>
                  <a:txBody>
                    <a:bodyPr/>
                    <a:lstStyle/>
                    <a:p>
                      <a:endParaRPr lang="en-US"/>
                    </a:p>
                  </a:txBody>
                  <a:tcPr/>
                </a:tc>
                <a:tc>
                  <a:txBody>
                    <a:bodyPr/>
                    <a:lstStyle/>
                    <a:p>
                      <a:pPr algn="ctr"/>
                      <a:r>
                        <a:rPr lang="en-US" sz="2800"/>
                        <a:t>1</a:t>
                      </a:r>
                    </a:p>
                  </a:txBody>
                  <a:tcPr anchor="ctr"/>
                </a:tc>
                <a:tc>
                  <a:txBody>
                    <a:bodyPr/>
                    <a:lstStyle/>
                    <a:p>
                      <a:pPr algn="ctr"/>
                      <a:r>
                        <a:rPr lang="en-US" sz="2800"/>
                        <a:t>3</a:t>
                      </a:r>
                    </a:p>
                  </a:txBody>
                  <a:tcPr anchor="ctr"/>
                </a:tc>
                <a:extLst>
                  <a:ext uri="{0D108BD9-81ED-4DB2-BD59-A6C34878D82A}">
                    <a16:rowId xmlns:a16="http://schemas.microsoft.com/office/drawing/2014/main" val="3354592381"/>
                  </a:ext>
                </a:extLst>
              </a:tr>
              <a:tr h="686710">
                <a:tc>
                  <a:txBody>
                    <a:bodyPr/>
                    <a:lstStyle/>
                    <a:p>
                      <a:endParaRPr lang="en-US"/>
                    </a:p>
                  </a:txBody>
                  <a:tcPr/>
                </a:tc>
                <a:tc>
                  <a:txBody>
                    <a:bodyPr/>
                    <a:lstStyle/>
                    <a:p>
                      <a:pPr algn="ctr"/>
                      <a:r>
                        <a:rPr lang="en-US" sz="2800"/>
                        <a:t>3</a:t>
                      </a:r>
                    </a:p>
                  </a:txBody>
                  <a:tcPr anchor="ctr"/>
                </a:tc>
                <a:tc>
                  <a:txBody>
                    <a:bodyPr/>
                    <a:lstStyle/>
                    <a:p>
                      <a:pPr algn="ctr"/>
                      <a:r>
                        <a:rPr lang="en-US" sz="2800"/>
                        <a:t>8</a:t>
                      </a:r>
                    </a:p>
                  </a:txBody>
                  <a:tcPr anchor="ctr"/>
                </a:tc>
                <a:extLst>
                  <a:ext uri="{0D108BD9-81ED-4DB2-BD59-A6C34878D82A}">
                    <a16:rowId xmlns:a16="http://schemas.microsoft.com/office/drawing/2014/main" val="4214214232"/>
                  </a:ext>
                </a:extLst>
              </a:tr>
              <a:tr h="686710">
                <a:tc>
                  <a:txBody>
                    <a:bodyPr/>
                    <a:lstStyle/>
                    <a:p>
                      <a:endParaRPr lang="en-US"/>
                    </a:p>
                  </a:txBody>
                  <a:tcPr/>
                </a:tc>
                <a:tc>
                  <a:txBody>
                    <a:bodyPr/>
                    <a:lstStyle/>
                    <a:p>
                      <a:pPr algn="ctr"/>
                      <a:r>
                        <a:rPr lang="en-US" sz="2800"/>
                        <a:t>4</a:t>
                      </a:r>
                    </a:p>
                  </a:txBody>
                  <a:tcPr anchor="ctr"/>
                </a:tc>
                <a:tc>
                  <a:txBody>
                    <a:bodyPr/>
                    <a:lstStyle/>
                    <a:p>
                      <a:pPr algn="ctr"/>
                      <a:r>
                        <a:rPr lang="en-US" sz="2800"/>
                        <a:t>8</a:t>
                      </a:r>
                    </a:p>
                  </a:txBody>
                  <a:tcPr anchor="ctr"/>
                </a:tc>
                <a:extLst>
                  <a:ext uri="{0D108BD9-81ED-4DB2-BD59-A6C34878D82A}">
                    <a16:rowId xmlns:a16="http://schemas.microsoft.com/office/drawing/2014/main" val="2757194175"/>
                  </a:ext>
                </a:extLst>
              </a:tr>
            </a:tbl>
          </a:graphicData>
        </a:graphic>
      </p:graphicFrame>
      <p:sp>
        <p:nvSpPr>
          <p:cNvPr id="3" name="Title 2">
            <a:extLst>
              <a:ext uri="{FF2B5EF4-FFF2-40B4-BE49-F238E27FC236}">
                <a16:creationId xmlns:a16="http://schemas.microsoft.com/office/drawing/2014/main" id="{8D7072A6-E8CA-4FAB-B3BD-C60698A8D833}"/>
              </a:ext>
            </a:extLst>
          </p:cNvPr>
          <p:cNvSpPr>
            <a:spLocks noGrp="1"/>
          </p:cNvSpPr>
          <p:nvPr>
            <p:ph type="title"/>
          </p:nvPr>
        </p:nvSpPr>
        <p:spPr>
          <a:xfrm>
            <a:off x="1350168" y="426663"/>
            <a:ext cx="9491663" cy="687614"/>
          </a:xfrm>
        </p:spPr>
        <p:txBody>
          <a:bodyPr/>
          <a:lstStyle/>
          <a:p>
            <a:r>
              <a:rPr lang="en-US"/>
              <a:t>Clustering</a:t>
            </a:r>
          </a:p>
        </p:txBody>
      </p:sp>
      <p:grpSp>
        <p:nvGrpSpPr>
          <p:cNvPr id="55" name="observations">
            <a:extLst>
              <a:ext uri="{FF2B5EF4-FFF2-40B4-BE49-F238E27FC236}">
                <a16:creationId xmlns:a16="http://schemas.microsoft.com/office/drawing/2014/main" id="{B80EC1C2-2217-45FD-A3DA-85D0359C0CA7}"/>
              </a:ext>
            </a:extLst>
          </p:cNvPr>
          <p:cNvGrpSpPr/>
          <p:nvPr/>
        </p:nvGrpSpPr>
        <p:grpSpPr>
          <a:xfrm>
            <a:off x="1289422" y="1976875"/>
            <a:ext cx="658092" cy="4083830"/>
            <a:chOff x="588263" y="2145480"/>
            <a:chExt cx="658092" cy="4083830"/>
          </a:xfrm>
        </p:grpSpPr>
        <p:pic>
          <p:nvPicPr>
            <p:cNvPr id="5" name="Graphic 4" descr="Sunflower">
              <a:extLst>
                <a:ext uri="{FF2B5EF4-FFF2-40B4-BE49-F238E27FC236}">
                  <a16:creationId xmlns:a16="http://schemas.microsoft.com/office/drawing/2014/main" id="{DE05972F-0750-44C4-A566-82272FEBE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08" y="5675311"/>
              <a:ext cx="553999" cy="553999"/>
            </a:xfrm>
            <a:prstGeom prst="rect">
              <a:avLst/>
            </a:prstGeom>
          </p:spPr>
        </p:pic>
        <p:pic>
          <p:nvPicPr>
            <p:cNvPr id="7" name="Graphic 6" descr="Sunflower">
              <a:extLst>
                <a:ext uri="{FF2B5EF4-FFF2-40B4-BE49-F238E27FC236}">
                  <a16:creationId xmlns:a16="http://schemas.microsoft.com/office/drawing/2014/main" id="{128C9B07-C1E6-4549-A9B8-6F7F5C1E0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308" y="4998971"/>
              <a:ext cx="553999" cy="553999"/>
            </a:xfrm>
            <a:prstGeom prst="rect">
              <a:avLst/>
            </a:prstGeom>
          </p:spPr>
        </p:pic>
        <p:pic>
          <p:nvPicPr>
            <p:cNvPr id="9" name="Graphic 8" descr="Rose">
              <a:extLst>
                <a:ext uri="{FF2B5EF4-FFF2-40B4-BE49-F238E27FC236}">
                  <a16:creationId xmlns:a16="http://schemas.microsoft.com/office/drawing/2014/main" id="{CAA30736-DBAA-4CD5-A94F-8186A5B59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2145480"/>
              <a:ext cx="658092" cy="658092"/>
            </a:xfrm>
            <a:prstGeom prst="rect">
              <a:avLst/>
            </a:prstGeom>
          </p:spPr>
        </p:pic>
        <p:pic>
          <p:nvPicPr>
            <p:cNvPr id="11" name="Graphic 10" descr="Rose">
              <a:extLst>
                <a:ext uri="{FF2B5EF4-FFF2-40B4-BE49-F238E27FC236}">
                  <a16:creationId xmlns:a16="http://schemas.microsoft.com/office/drawing/2014/main" id="{7352CC51-C693-48FF-B980-31A37F2744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356" y="2875001"/>
              <a:ext cx="553999" cy="553999"/>
            </a:xfrm>
            <a:prstGeom prst="rect">
              <a:avLst/>
            </a:prstGeom>
          </p:spPr>
        </p:pic>
        <p:pic>
          <p:nvPicPr>
            <p:cNvPr id="13" name="Graphic 12" descr="Flower">
              <a:extLst>
                <a:ext uri="{FF2B5EF4-FFF2-40B4-BE49-F238E27FC236}">
                  <a16:creationId xmlns:a16="http://schemas.microsoft.com/office/drawing/2014/main" id="{D21906D7-E9FB-4FAB-88E9-AD1B40447B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356" y="4368252"/>
              <a:ext cx="464081" cy="464081"/>
            </a:xfrm>
            <a:prstGeom prst="rect">
              <a:avLst/>
            </a:prstGeom>
          </p:spPr>
        </p:pic>
        <p:pic>
          <p:nvPicPr>
            <p:cNvPr id="15" name="Graphic 14" descr="Flower">
              <a:extLst>
                <a:ext uri="{FF2B5EF4-FFF2-40B4-BE49-F238E27FC236}">
                  <a16:creationId xmlns:a16="http://schemas.microsoft.com/office/drawing/2014/main" id="{DA2F3095-5727-440B-BA6C-66A29CACD4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2353" y="3614913"/>
              <a:ext cx="553999" cy="553999"/>
            </a:xfrm>
            <a:prstGeom prst="rect">
              <a:avLst/>
            </a:prstGeom>
          </p:spPr>
        </p:pic>
      </p:grpSp>
      <p:graphicFrame>
        <p:nvGraphicFramePr>
          <p:cNvPr id="20" name="Grid">
            <a:extLst>
              <a:ext uri="{FF2B5EF4-FFF2-40B4-BE49-F238E27FC236}">
                <a16:creationId xmlns:a16="http://schemas.microsoft.com/office/drawing/2014/main" id="{6CC08540-DE6C-467A-9D89-67EAD302612E}"/>
              </a:ext>
            </a:extLst>
          </p:cNvPr>
          <p:cNvGraphicFramePr>
            <a:graphicFrameLocks noGrp="1"/>
          </p:cNvGraphicFramePr>
          <p:nvPr/>
        </p:nvGraphicFramePr>
        <p:xfrm>
          <a:off x="5465617" y="1399309"/>
          <a:ext cx="5213928" cy="4583152"/>
        </p:xfrm>
        <a:graphic>
          <a:graphicData uri="http://schemas.openxmlformats.org/drawingml/2006/table">
            <a:tbl>
              <a:tblPr firstRow="1" bandRow="1">
                <a:tableStyleId>{5940675A-B579-460E-94D1-54222C63F5DA}</a:tableStyleId>
              </a:tblPr>
              <a:tblGrid>
                <a:gridCol w="651741">
                  <a:extLst>
                    <a:ext uri="{9D8B030D-6E8A-4147-A177-3AD203B41FA5}">
                      <a16:colId xmlns:a16="http://schemas.microsoft.com/office/drawing/2014/main" val="971543475"/>
                    </a:ext>
                  </a:extLst>
                </a:gridCol>
                <a:gridCol w="651741">
                  <a:extLst>
                    <a:ext uri="{9D8B030D-6E8A-4147-A177-3AD203B41FA5}">
                      <a16:colId xmlns:a16="http://schemas.microsoft.com/office/drawing/2014/main" val="3602129700"/>
                    </a:ext>
                  </a:extLst>
                </a:gridCol>
                <a:gridCol w="651741">
                  <a:extLst>
                    <a:ext uri="{9D8B030D-6E8A-4147-A177-3AD203B41FA5}">
                      <a16:colId xmlns:a16="http://schemas.microsoft.com/office/drawing/2014/main" val="1616394696"/>
                    </a:ext>
                  </a:extLst>
                </a:gridCol>
                <a:gridCol w="651741">
                  <a:extLst>
                    <a:ext uri="{9D8B030D-6E8A-4147-A177-3AD203B41FA5}">
                      <a16:colId xmlns:a16="http://schemas.microsoft.com/office/drawing/2014/main" val="2552138734"/>
                    </a:ext>
                  </a:extLst>
                </a:gridCol>
                <a:gridCol w="651741">
                  <a:extLst>
                    <a:ext uri="{9D8B030D-6E8A-4147-A177-3AD203B41FA5}">
                      <a16:colId xmlns:a16="http://schemas.microsoft.com/office/drawing/2014/main" val="84701042"/>
                    </a:ext>
                  </a:extLst>
                </a:gridCol>
                <a:gridCol w="651741">
                  <a:extLst>
                    <a:ext uri="{9D8B030D-6E8A-4147-A177-3AD203B41FA5}">
                      <a16:colId xmlns:a16="http://schemas.microsoft.com/office/drawing/2014/main" val="3490938243"/>
                    </a:ext>
                  </a:extLst>
                </a:gridCol>
                <a:gridCol w="651741">
                  <a:extLst>
                    <a:ext uri="{9D8B030D-6E8A-4147-A177-3AD203B41FA5}">
                      <a16:colId xmlns:a16="http://schemas.microsoft.com/office/drawing/2014/main" val="3823730284"/>
                    </a:ext>
                  </a:extLst>
                </a:gridCol>
                <a:gridCol w="651741">
                  <a:extLst>
                    <a:ext uri="{9D8B030D-6E8A-4147-A177-3AD203B41FA5}">
                      <a16:colId xmlns:a16="http://schemas.microsoft.com/office/drawing/2014/main" val="1281961075"/>
                    </a:ext>
                  </a:extLst>
                </a:gridCol>
              </a:tblGrid>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2733536"/>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49362325"/>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94102201"/>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5506264"/>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25154292"/>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22226767"/>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70358235"/>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55180630"/>
                  </a:ext>
                </a:extLst>
              </a:tr>
            </a:tbl>
          </a:graphicData>
        </a:graphic>
      </p:graphicFrame>
      <p:pic>
        <p:nvPicPr>
          <p:cNvPr id="33" name="Petals" descr="Flower without stem">
            <a:extLst>
              <a:ext uri="{FF2B5EF4-FFF2-40B4-BE49-F238E27FC236}">
                <a16:creationId xmlns:a16="http://schemas.microsoft.com/office/drawing/2014/main" id="{977BCF4E-EDC8-4D69-A88F-19B43B1C4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7279" y="1251697"/>
            <a:ext cx="725178" cy="725178"/>
          </a:xfrm>
          <a:prstGeom prst="rect">
            <a:avLst/>
          </a:prstGeom>
        </p:spPr>
      </p:pic>
      <p:grpSp>
        <p:nvGrpSpPr>
          <p:cNvPr id="54" name="Height">
            <a:extLst>
              <a:ext uri="{FF2B5EF4-FFF2-40B4-BE49-F238E27FC236}">
                <a16:creationId xmlns:a16="http://schemas.microsoft.com/office/drawing/2014/main" id="{39A48A81-9D30-4346-B6C7-8B20F49FA500}"/>
              </a:ext>
            </a:extLst>
          </p:cNvPr>
          <p:cNvGrpSpPr/>
          <p:nvPr/>
        </p:nvGrpSpPr>
        <p:grpSpPr>
          <a:xfrm>
            <a:off x="2174598" y="1352138"/>
            <a:ext cx="586573" cy="586573"/>
            <a:chOff x="1473439" y="1520743"/>
            <a:chExt cx="586573" cy="586573"/>
          </a:xfrm>
        </p:grpSpPr>
        <p:pic>
          <p:nvPicPr>
            <p:cNvPr id="37" name="Graphic 36" descr="Ruler">
              <a:extLst>
                <a:ext uri="{FF2B5EF4-FFF2-40B4-BE49-F238E27FC236}">
                  <a16:creationId xmlns:a16="http://schemas.microsoft.com/office/drawing/2014/main" id="{E26ADBA3-32A1-4463-B731-0356699E39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8846732">
              <a:off x="1473439" y="1520743"/>
              <a:ext cx="586573" cy="586573"/>
            </a:xfrm>
            <a:prstGeom prst="rect">
              <a:avLst/>
            </a:prstGeom>
          </p:spPr>
        </p:pic>
        <p:cxnSp>
          <p:nvCxnSpPr>
            <p:cNvPr id="39" name="Straight Arrow Connector 38">
              <a:extLst>
                <a:ext uri="{FF2B5EF4-FFF2-40B4-BE49-F238E27FC236}">
                  <a16:creationId xmlns:a16="http://schemas.microsoft.com/office/drawing/2014/main" id="{FE7ABBA2-B472-4FB0-BCD6-EF9C8F54F558}"/>
                </a:ext>
              </a:extLst>
            </p:cNvPr>
            <p:cNvCxnSpPr>
              <a:cxnSpLocks/>
            </p:cNvCxnSpPr>
            <p:nvPr/>
          </p:nvCxnSpPr>
          <p:spPr>
            <a:xfrm flipV="1">
              <a:off x="2029692" y="1569845"/>
              <a:ext cx="0" cy="488367"/>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clusters 1">
            <a:extLst>
              <a:ext uri="{FF2B5EF4-FFF2-40B4-BE49-F238E27FC236}">
                <a16:creationId xmlns:a16="http://schemas.microsoft.com/office/drawing/2014/main" id="{CCECC2F4-4BFD-4007-846F-5B94B90198F6}"/>
              </a:ext>
            </a:extLst>
          </p:cNvPr>
          <p:cNvGrpSpPr/>
          <p:nvPr/>
        </p:nvGrpSpPr>
        <p:grpSpPr>
          <a:xfrm>
            <a:off x="5460498" y="1405742"/>
            <a:ext cx="4722604" cy="3928258"/>
            <a:chOff x="5460498" y="1405742"/>
            <a:chExt cx="4722604" cy="3928258"/>
          </a:xfrm>
        </p:grpSpPr>
        <p:sp>
          <p:nvSpPr>
            <p:cNvPr id="51" name="k3">
              <a:extLst>
                <a:ext uri="{FF2B5EF4-FFF2-40B4-BE49-F238E27FC236}">
                  <a16:creationId xmlns:a16="http://schemas.microsoft.com/office/drawing/2014/main" id="{31417D02-E040-46A5-BD5E-18874E8DE7AD}"/>
                </a:ext>
              </a:extLst>
            </p:cNvPr>
            <p:cNvSpPr/>
            <p:nvPr/>
          </p:nvSpPr>
          <p:spPr bwMode="auto">
            <a:xfrm>
              <a:off x="6421582" y="3588327"/>
              <a:ext cx="2642021" cy="1745673"/>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021" h="1745673">
                  <a:moveTo>
                    <a:pt x="1066800" y="1745673"/>
                  </a:moveTo>
                  <a:lnTo>
                    <a:pt x="782782" y="1614055"/>
                  </a:lnTo>
                  <a:lnTo>
                    <a:pt x="103909" y="609600"/>
                  </a:lnTo>
                  <a:lnTo>
                    <a:pt x="0" y="214746"/>
                  </a:lnTo>
                  <a:lnTo>
                    <a:pt x="187036" y="6928"/>
                  </a:lnTo>
                  <a:lnTo>
                    <a:pt x="588818" y="0"/>
                  </a:lnTo>
                  <a:lnTo>
                    <a:pt x="2535382" y="180109"/>
                  </a:lnTo>
                  <a:cubicBezTo>
                    <a:pt x="2699327" y="568036"/>
                    <a:pt x="2676236" y="1385455"/>
                    <a:pt x="2452254" y="162098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k2">
              <a:extLst>
                <a:ext uri="{FF2B5EF4-FFF2-40B4-BE49-F238E27FC236}">
                  <a16:creationId xmlns:a16="http://schemas.microsoft.com/office/drawing/2014/main" id="{E876BDDF-C0DE-4845-A73A-6565AE6332DC}"/>
                </a:ext>
              </a:extLst>
            </p:cNvPr>
            <p:cNvSpPr/>
            <p:nvPr/>
          </p:nvSpPr>
          <p:spPr bwMode="auto">
            <a:xfrm>
              <a:off x="5460498" y="1405742"/>
              <a:ext cx="2276880" cy="3315985"/>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30917 w 2268040"/>
                <a:gd name="connsiteY0" fmla="*/ 1531424 h 3297076"/>
                <a:gd name="connsiteX1" fmla="*/ 44771 w 2268040"/>
                <a:gd name="connsiteY1" fmla="*/ 1953987 h 3297076"/>
                <a:gd name="connsiteX2" fmla="*/ 418844 w 2268040"/>
                <a:gd name="connsiteY2" fmla="*/ 3228605 h 3297076"/>
                <a:gd name="connsiteX3" fmla="*/ 979953 w 2268040"/>
                <a:gd name="connsiteY3" fmla="*/ 3083133 h 3297076"/>
                <a:gd name="connsiteX4" fmla="*/ 979953 w 2268040"/>
                <a:gd name="connsiteY4" fmla="*/ 2729842 h 3297076"/>
                <a:gd name="connsiteX5" fmla="*/ 841407 w 2268040"/>
                <a:gd name="connsiteY5" fmla="*/ 2314205 h 3297076"/>
                <a:gd name="connsiteX6" fmla="*/ 1166989 w 2268040"/>
                <a:gd name="connsiteY6" fmla="*/ 1635333 h 3297076"/>
                <a:gd name="connsiteX7" fmla="*/ 2025972 w 2268040"/>
                <a:gd name="connsiteY7" fmla="*/ 755570 h 3297076"/>
                <a:gd name="connsiteX8" fmla="*/ 2192226 w 2268040"/>
                <a:gd name="connsiteY8" fmla="*/ 496 h 3297076"/>
                <a:gd name="connsiteX9" fmla="*/ 1651898 w 2268040"/>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20717 w 2223763"/>
                <a:gd name="connsiteY0" fmla="*/ 1531424 h 3297076"/>
                <a:gd name="connsiteX1" fmla="*/ 494 w 2223763"/>
                <a:gd name="connsiteY1" fmla="*/ 1953987 h 3297076"/>
                <a:gd name="connsiteX2" fmla="*/ 374567 w 2223763"/>
                <a:gd name="connsiteY2" fmla="*/ 3228605 h 3297076"/>
                <a:gd name="connsiteX3" fmla="*/ 935676 w 2223763"/>
                <a:gd name="connsiteY3" fmla="*/ 3083133 h 3297076"/>
                <a:gd name="connsiteX4" fmla="*/ 935676 w 2223763"/>
                <a:gd name="connsiteY4" fmla="*/ 2729842 h 3297076"/>
                <a:gd name="connsiteX5" fmla="*/ 797130 w 2223763"/>
                <a:gd name="connsiteY5" fmla="*/ 2314205 h 3297076"/>
                <a:gd name="connsiteX6" fmla="*/ 1122712 w 2223763"/>
                <a:gd name="connsiteY6" fmla="*/ 1635333 h 3297076"/>
                <a:gd name="connsiteX7" fmla="*/ 1981695 w 2223763"/>
                <a:gd name="connsiteY7" fmla="*/ 755570 h 3297076"/>
                <a:gd name="connsiteX8" fmla="*/ 2147949 w 2223763"/>
                <a:gd name="connsiteY8" fmla="*/ 496 h 3297076"/>
                <a:gd name="connsiteX9" fmla="*/ 1607621 w 2223763"/>
                <a:gd name="connsiteY9" fmla="*/ 55915 h 3297076"/>
                <a:gd name="connsiteX0" fmla="*/ 0 w 2203046"/>
                <a:gd name="connsiteY0" fmla="*/ 1531424 h 3297076"/>
                <a:gd name="connsiteX1" fmla="*/ 47931 w 2203046"/>
                <a:gd name="connsiteY1" fmla="*/ 1953987 h 3297076"/>
                <a:gd name="connsiteX2" fmla="*/ 353850 w 2203046"/>
                <a:gd name="connsiteY2" fmla="*/ 3228605 h 3297076"/>
                <a:gd name="connsiteX3" fmla="*/ 914959 w 2203046"/>
                <a:gd name="connsiteY3" fmla="*/ 3083133 h 3297076"/>
                <a:gd name="connsiteX4" fmla="*/ 914959 w 2203046"/>
                <a:gd name="connsiteY4" fmla="*/ 2729842 h 3297076"/>
                <a:gd name="connsiteX5" fmla="*/ 776413 w 2203046"/>
                <a:gd name="connsiteY5" fmla="*/ 2314205 h 3297076"/>
                <a:gd name="connsiteX6" fmla="*/ 1101995 w 2203046"/>
                <a:gd name="connsiteY6" fmla="*/ 1635333 h 3297076"/>
                <a:gd name="connsiteX7" fmla="*/ 1960978 w 2203046"/>
                <a:gd name="connsiteY7" fmla="*/ 755570 h 3297076"/>
                <a:gd name="connsiteX8" fmla="*/ 2127232 w 2203046"/>
                <a:gd name="connsiteY8" fmla="*/ 496 h 3297076"/>
                <a:gd name="connsiteX9" fmla="*/ 1586904 w 2203046"/>
                <a:gd name="connsiteY9" fmla="*/ 55915 h 3297076"/>
                <a:gd name="connsiteX0" fmla="*/ 0 w 2276880"/>
                <a:gd name="connsiteY0" fmla="*/ 1690450 h 3297076"/>
                <a:gd name="connsiteX1" fmla="*/ 121765 w 2276880"/>
                <a:gd name="connsiteY1" fmla="*/ 1953987 h 3297076"/>
                <a:gd name="connsiteX2" fmla="*/ 427684 w 2276880"/>
                <a:gd name="connsiteY2" fmla="*/ 3228605 h 3297076"/>
                <a:gd name="connsiteX3" fmla="*/ 988793 w 2276880"/>
                <a:gd name="connsiteY3" fmla="*/ 3083133 h 3297076"/>
                <a:gd name="connsiteX4" fmla="*/ 988793 w 2276880"/>
                <a:gd name="connsiteY4" fmla="*/ 2729842 h 3297076"/>
                <a:gd name="connsiteX5" fmla="*/ 850247 w 2276880"/>
                <a:gd name="connsiteY5" fmla="*/ 2314205 h 3297076"/>
                <a:gd name="connsiteX6" fmla="*/ 1175829 w 2276880"/>
                <a:gd name="connsiteY6" fmla="*/ 1635333 h 3297076"/>
                <a:gd name="connsiteX7" fmla="*/ 2034812 w 2276880"/>
                <a:gd name="connsiteY7" fmla="*/ 755570 h 3297076"/>
                <a:gd name="connsiteX8" fmla="*/ 2201066 w 2276880"/>
                <a:gd name="connsiteY8" fmla="*/ 496 h 3297076"/>
                <a:gd name="connsiteX9" fmla="*/ 1660738 w 2276880"/>
                <a:gd name="connsiteY9" fmla="*/ 55915 h 3297076"/>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880" h="3315985">
                  <a:moveTo>
                    <a:pt x="0" y="1690450"/>
                  </a:moveTo>
                  <a:cubicBezTo>
                    <a:pt x="89101" y="2010899"/>
                    <a:pt x="262885" y="2996491"/>
                    <a:pt x="427684" y="3228605"/>
                  </a:cubicBezTo>
                  <a:cubicBezTo>
                    <a:pt x="592483" y="3460719"/>
                    <a:pt x="895275" y="3166260"/>
                    <a:pt x="988793" y="3083133"/>
                  </a:cubicBezTo>
                  <a:cubicBezTo>
                    <a:pt x="1082311" y="3000006"/>
                    <a:pt x="1011884" y="2857997"/>
                    <a:pt x="988793" y="2729842"/>
                  </a:cubicBezTo>
                  <a:cubicBezTo>
                    <a:pt x="965702" y="2601687"/>
                    <a:pt x="819074" y="2496623"/>
                    <a:pt x="850247" y="2314205"/>
                  </a:cubicBezTo>
                  <a:cubicBezTo>
                    <a:pt x="881420" y="2131787"/>
                    <a:pt x="978402" y="1895105"/>
                    <a:pt x="1175829" y="1635333"/>
                  </a:cubicBezTo>
                  <a:lnTo>
                    <a:pt x="2034812" y="755570"/>
                  </a:lnTo>
                  <a:cubicBezTo>
                    <a:pt x="2205685" y="483097"/>
                    <a:pt x="2381175" y="-17977"/>
                    <a:pt x="2201066" y="496"/>
                  </a:cubicBezTo>
                  <a:lnTo>
                    <a:pt x="1660738" y="55915"/>
                  </a:ln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3" name="k1">
              <a:extLst>
                <a:ext uri="{FF2B5EF4-FFF2-40B4-BE49-F238E27FC236}">
                  <a16:creationId xmlns:a16="http://schemas.microsoft.com/office/drawing/2014/main" id="{77762E36-C475-415E-8B74-CD8D2BE35344}"/>
                </a:ext>
              </a:extLst>
            </p:cNvPr>
            <p:cNvSpPr/>
            <p:nvPr/>
          </p:nvSpPr>
          <p:spPr bwMode="auto">
            <a:xfrm>
              <a:off x="7758545" y="1496292"/>
              <a:ext cx="2424557" cy="3199186"/>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99186"/>
                <a:gd name="connsiteX1" fmla="*/ 1226128 w 2424557"/>
                <a:gd name="connsiteY1" fmla="*/ 256309 h 3199186"/>
                <a:gd name="connsiteX2" fmla="*/ 568037 w 2424557"/>
                <a:gd name="connsiteY2" fmla="*/ 0 h 3199186"/>
                <a:gd name="connsiteX3" fmla="*/ 96982 w 2424557"/>
                <a:gd name="connsiteY3" fmla="*/ 48491 h 3199186"/>
                <a:gd name="connsiteX4" fmla="*/ 0 w 2424557"/>
                <a:gd name="connsiteY4" fmla="*/ 408709 h 3199186"/>
                <a:gd name="connsiteX5" fmla="*/ 408710 w 2424557"/>
                <a:gd name="connsiteY5" fmla="*/ 1246909 h 3199186"/>
                <a:gd name="connsiteX6" fmla="*/ 1357746 w 2424557"/>
                <a:gd name="connsiteY6" fmla="*/ 2445327 h 3199186"/>
                <a:gd name="connsiteX7" fmla="*/ 1517073 w 2424557"/>
                <a:gd name="connsiteY7" fmla="*/ 3027218 h 3199186"/>
                <a:gd name="connsiteX8" fmla="*/ 1939637 w 2424557"/>
                <a:gd name="connsiteY8" fmla="*/ 3172691 h 3199186"/>
                <a:gd name="connsiteX9" fmla="*/ 2292928 w 2424557"/>
                <a:gd name="connsiteY9" fmla="*/ 2570018 h 319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557" h="3199186">
                  <a:moveTo>
                    <a:pt x="2424546" y="1302327"/>
                  </a:moveTo>
                  <a:cubicBezTo>
                    <a:pt x="2428318" y="959334"/>
                    <a:pt x="1535546" y="473364"/>
                    <a:pt x="1226128" y="256309"/>
                  </a:cubicBezTo>
                  <a:cubicBezTo>
                    <a:pt x="916710" y="39255"/>
                    <a:pt x="756228" y="34636"/>
                    <a:pt x="568037" y="0"/>
                  </a:cubicBezTo>
                  <a:lnTo>
                    <a:pt x="96982" y="48491"/>
                  </a:lnTo>
                  <a:lnTo>
                    <a:pt x="0" y="408709"/>
                  </a:lnTo>
                  <a:lnTo>
                    <a:pt x="408710" y="1246909"/>
                  </a:lnTo>
                  <a:lnTo>
                    <a:pt x="1357746" y="2445327"/>
                  </a:lnTo>
                  <a:lnTo>
                    <a:pt x="1517073" y="3027218"/>
                  </a:lnTo>
                  <a:cubicBezTo>
                    <a:pt x="1614055" y="3148445"/>
                    <a:pt x="1810328" y="3248891"/>
                    <a:pt x="1939637" y="3172691"/>
                  </a:cubicBezTo>
                  <a:cubicBezTo>
                    <a:pt x="2068946" y="3096491"/>
                    <a:pt x="2107010" y="2668678"/>
                    <a:pt x="2292928" y="2570018"/>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49" name="centroids 1">
            <a:extLst>
              <a:ext uri="{FF2B5EF4-FFF2-40B4-BE49-F238E27FC236}">
                <a16:creationId xmlns:a16="http://schemas.microsoft.com/office/drawing/2014/main" id="{2B19210B-2FAC-4206-9812-4B6254218C14}"/>
              </a:ext>
            </a:extLst>
          </p:cNvPr>
          <p:cNvGrpSpPr/>
          <p:nvPr/>
        </p:nvGrpSpPr>
        <p:grpSpPr>
          <a:xfrm>
            <a:off x="5570931" y="2794441"/>
            <a:ext cx="4486178" cy="2204838"/>
            <a:chOff x="5546685" y="2816353"/>
            <a:chExt cx="4486178" cy="2204838"/>
          </a:xfrm>
        </p:grpSpPr>
        <p:sp>
          <p:nvSpPr>
            <p:cNvPr id="29" name="Oval 28">
              <a:extLst>
                <a:ext uri="{FF2B5EF4-FFF2-40B4-BE49-F238E27FC236}">
                  <a16:creationId xmlns:a16="http://schemas.microsoft.com/office/drawing/2014/main" id="{BDE20FBB-8466-4C78-AB90-8C1BD26D9608}"/>
                </a:ext>
              </a:extLst>
            </p:cNvPr>
            <p:cNvSpPr/>
            <p:nvPr/>
          </p:nvSpPr>
          <p:spPr bwMode="auto">
            <a:xfrm>
              <a:off x="5546685" y="303668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96414D2-48B6-4575-A4E4-ACFDCD8B573B}"/>
                </a:ext>
              </a:extLst>
            </p:cNvPr>
            <p:cNvSpPr/>
            <p:nvPr/>
          </p:nvSpPr>
          <p:spPr bwMode="auto">
            <a:xfrm>
              <a:off x="9790408" y="2816353"/>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0D7956A-C4C4-461C-BEAC-969F0968F496}"/>
                </a:ext>
              </a:extLst>
            </p:cNvPr>
            <p:cNvSpPr/>
            <p:nvPr/>
          </p:nvSpPr>
          <p:spPr bwMode="auto">
            <a:xfrm>
              <a:off x="7630389" y="477873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clusters 2">
            <a:extLst>
              <a:ext uri="{FF2B5EF4-FFF2-40B4-BE49-F238E27FC236}">
                <a16:creationId xmlns:a16="http://schemas.microsoft.com/office/drawing/2014/main" id="{A1F96AA1-64F5-4E60-B31E-9A06F8526DFF}"/>
              </a:ext>
            </a:extLst>
          </p:cNvPr>
          <p:cNvGrpSpPr/>
          <p:nvPr/>
        </p:nvGrpSpPr>
        <p:grpSpPr>
          <a:xfrm>
            <a:off x="5567642" y="1565555"/>
            <a:ext cx="4240666" cy="3092882"/>
            <a:chOff x="5415242" y="1413155"/>
            <a:chExt cx="4240666" cy="3092882"/>
          </a:xfrm>
        </p:grpSpPr>
        <p:sp>
          <p:nvSpPr>
            <p:cNvPr id="62" name="k3">
              <a:extLst>
                <a:ext uri="{FF2B5EF4-FFF2-40B4-BE49-F238E27FC236}">
                  <a16:creationId xmlns:a16="http://schemas.microsoft.com/office/drawing/2014/main" id="{B8D6E71E-4A85-4A32-B370-CF9789CA7FE8}"/>
                </a:ext>
              </a:extLst>
            </p:cNvPr>
            <p:cNvSpPr/>
            <p:nvPr/>
          </p:nvSpPr>
          <p:spPr bwMode="auto">
            <a:xfrm>
              <a:off x="5415242" y="3538930"/>
              <a:ext cx="3359307" cy="96710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3234 h 941724"/>
                <a:gd name="connsiteX1" fmla="*/ 637309 w 3355235"/>
                <a:gd name="connsiteY1" fmla="*/ 941724 h 941724"/>
                <a:gd name="connsiteX2" fmla="*/ 0 w 3355235"/>
                <a:gd name="connsiteY2" fmla="*/ 456815 h 941724"/>
                <a:gd name="connsiteX3" fmla="*/ 221672 w 3355235"/>
                <a:gd name="connsiteY3" fmla="*/ 48106 h 941724"/>
                <a:gd name="connsiteX4" fmla="*/ 1205345 w 3355235"/>
                <a:gd name="connsiteY4" fmla="*/ 48106 h 941724"/>
                <a:gd name="connsiteX5" fmla="*/ 3151909 w 3355235"/>
                <a:gd name="connsiteY5" fmla="*/ 228215 h 941724"/>
                <a:gd name="connsiteX6" fmla="*/ 3241963 w 3355235"/>
                <a:gd name="connsiteY6" fmla="*/ 851670 h 941724"/>
                <a:gd name="connsiteX0" fmla="*/ 1828800 w 3530350"/>
                <a:gd name="connsiteY0" fmla="*/ 893234 h 941724"/>
                <a:gd name="connsiteX1" fmla="*/ 637309 w 3530350"/>
                <a:gd name="connsiteY1" fmla="*/ 941724 h 941724"/>
                <a:gd name="connsiteX2" fmla="*/ 0 w 3530350"/>
                <a:gd name="connsiteY2" fmla="*/ 456815 h 941724"/>
                <a:gd name="connsiteX3" fmla="*/ 221672 w 3530350"/>
                <a:gd name="connsiteY3" fmla="*/ 48106 h 941724"/>
                <a:gd name="connsiteX4" fmla="*/ 1205345 w 3530350"/>
                <a:gd name="connsiteY4" fmla="*/ 48106 h 941724"/>
                <a:gd name="connsiteX5" fmla="*/ 3151909 w 3530350"/>
                <a:gd name="connsiteY5" fmla="*/ 228215 h 941724"/>
                <a:gd name="connsiteX6" fmla="*/ 3241963 w 3530350"/>
                <a:gd name="connsiteY6" fmla="*/ 851670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67107"/>
                <a:gd name="connsiteX1" fmla="*/ 637309 w 3350496"/>
                <a:gd name="connsiteY1" fmla="*/ 941724 h 967107"/>
                <a:gd name="connsiteX2" fmla="*/ 0 w 3350496"/>
                <a:gd name="connsiteY2" fmla="*/ 456815 h 967107"/>
                <a:gd name="connsiteX3" fmla="*/ 221672 w 3350496"/>
                <a:gd name="connsiteY3" fmla="*/ 48106 h 967107"/>
                <a:gd name="connsiteX4" fmla="*/ 1205345 w 3350496"/>
                <a:gd name="connsiteY4" fmla="*/ 48106 h 967107"/>
                <a:gd name="connsiteX5" fmla="*/ 3151909 w 3350496"/>
                <a:gd name="connsiteY5" fmla="*/ 228215 h 967107"/>
                <a:gd name="connsiteX6" fmla="*/ 3134053 w 3350496"/>
                <a:gd name="connsiteY6" fmla="*/ 863029 h 967107"/>
                <a:gd name="connsiteX0" fmla="*/ 1837611 w 3359307"/>
                <a:gd name="connsiteY0" fmla="*/ 893234 h 967107"/>
                <a:gd name="connsiteX1" fmla="*/ 646120 w 3359307"/>
                <a:gd name="connsiteY1" fmla="*/ 941724 h 967107"/>
                <a:gd name="connsiteX2" fmla="*/ 8811 w 3359307"/>
                <a:gd name="connsiteY2" fmla="*/ 456815 h 967107"/>
                <a:gd name="connsiteX3" fmla="*/ 230483 w 3359307"/>
                <a:gd name="connsiteY3" fmla="*/ 48106 h 967107"/>
                <a:gd name="connsiteX4" fmla="*/ 1214156 w 3359307"/>
                <a:gd name="connsiteY4" fmla="*/ 48106 h 967107"/>
                <a:gd name="connsiteX5" fmla="*/ 3160720 w 3359307"/>
                <a:gd name="connsiteY5" fmla="*/ 228215 h 967107"/>
                <a:gd name="connsiteX6" fmla="*/ 3142864 w 3359307"/>
                <a:gd name="connsiteY6" fmla="*/ 863029 h 96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307" h="967107">
                  <a:moveTo>
                    <a:pt x="1837611" y="893234"/>
                  </a:moveTo>
                  <a:cubicBezTo>
                    <a:pt x="1440447" y="909397"/>
                    <a:pt x="950920" y="1014460"/>
                    <a:pt x="646120" y="941724"/>
                  </a:cubicBezTo>
                  <a:cubicBezTo>
                    <a:pt x="341320" y="868988"/>
                    <a:pt x="-65080" y="593051"/>
                    <a:pt x="8811" y="456815"/>
                  </a:cubicBezTo>
                  <a:lnTo>
                    <a:pt x="230483" y="48106"/>
                  </a:lnTo>
                  <a:cubicBezTo>
                    <a:pt x="431374" y="-20012"/>
                    <a:pt x="565301" y="-11930"/>
                    <a:pt x="1214156" y="48106"/>
                  </a:cubicBezTo>
                  <a:cubicBezTo>
                    <a:pt x="1863011" y="108142"/>
                    <a:pt x="2839269" y="92395"/>
                    <a:pt x="3160720" y="228215"/>
                  </a:cubicBezTo>
                  <a:cubicBezTo>
                    <a:pt x="3482171" y="364036"/>
                    <a:pt x="3366846" y="627502"/>
                    <a:pt x="3142864" y="863029"/>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k2">
              <a:extLst>
                <a:ext uri="{FF2B5EF4-FFF2-40B4-BE49-F238E27FC236}">
                  <a16:creationId xmlns:a16="http://schemas.microsoft.com/office/drawing/2014/main" id="{5FFF65BD-0606-422A-8749-A0F92D047406}"/>
                </a:ext>
              </a:extLst>
            </p:cNvPr>
            <p:cNvSpPr/>
            <p:nvPr/>
          </p:nvSpPr>
          <p:spPr bwMode="auto">
            <a:xfrm>
              <a:off x="6040580" y="1413155"/>
              <a:ext cx="2331729" cy="1457997"/>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384139"/>
                <a:gd name="connsiteY0" fmla="*/ 1025236 h 1420090"/>
                <a:gd name="connsiteX1" fmla="*/ 0 w 2384139"/>
                <a:gd name="connsiteY1" fmla="*/ 1253836 h 1420090"/>
                <a:gd name="connsiteX2" fmla="*/ 290947 w 2384139"/>
                <a:gd name="connsiteY2" fmla="*/ 1420090 h 1420090"/>
                <a:gd name="connsiteX3" fmla="*/ 2043547 w 2384139"/>
                <a:gd name="connsiteY3" fmla="*/ 491837 h 1420090"/>
                <a:gd name="connsiteX4" fmla="*/ 2237511 w 2384139"/>
                <a:gd name="connsiteY4" fmla="*/ 6926 h 1420090"/>
                <a:gd name="connsiteX5" fmla="*/ 1087583 w 2384139"/>
                <a:gd name="connsiteY5" fmla="*/ 0 h 1420090"/>
                <a:gd name="connsiteX6" fmla="*/ 270164 w 2384139"/>
                <a:gd name="connsiteY6" fmla="*/ 658090 h 1420090"/>
                <a:gd name="connsiteX0" fmla="*/ 55419 w 2331729"/>
                <a:gd name="connsiteY0" fmla="*/ 1025236 h 1420090"/>
                <a:gd name="connsiteX1" fmla="*/ 0 w 2331729"/>
                <a:gd name="connsiteY1" fmla="*/ 1253836 h 1420090"/>
                <a:gd name="connsiteX2" fmla="*/ 290947 w 2331729"/>
                <a:gd name="connsiteY2" fmla="*/ 1420090 h 1420090"/>
                <a:gd name="connsiteX3" fmla="*/ 2043547 w 2331729"/>
                <a:gd name="connsiteY3" fmla="*/ 491837 h 1420090"/>
                <a:gd name="connsiteX4" fmla="*/ 2237511 w 2331729"/>
                <a:gd name="connsiteY4" fmla="*/ 6926 h 1420090"/>
                <a:gd name="connsiteX5" fmla="*/ 1087583 w 2331729"/>
                <a:gd name="connsiteY5" fmla="*/ 0 h 1420090"/>
                <a:gd name="connsiteX6" fmla="*/ 270164 w 2331729"/>
                <a:gd name="connsiteY6" fmla="*/ 658090 h 1420090"/>
                <a:gd name="connsiteX0" fmla="*/ 55419 w 2331729"/>
                <a:gd name="connsiteY0" fmla="*/ 1025236 h 1457988"/>
                <a:gd name="connsiteX1" fmla="*/ 0 w 2331729"/>
                <a:gd name="connsiteY1" fmla="*/ 1253836 h 1457988"/>
                <a:gd name="connsiteX2" fmla="*/ 290947 w 2331729"/>
                <a:gd name="connsiteY2" fmla="*/ 1420090 h 1457988"/>
                <a:gd name="connsiteX3" fmla="*/ 2043547 w 2331729"/>
                <a:gd name="connsiteY3" fmla="*/ 491837 h 1457988"/>
                <a:gd name="connsiteX4" fmla="*/ 2237511 w 2331729"/>
                <a:gd name="connsiteY4" fmla="*/ 6926 h 1457988"/>
                <a:gd name="connsiteX5" fmla="*/ 1087583 w 2331729"/>
                <a:gd name="connsiteY5" fmla="*/ 0 h 1457988"/>
                <a:gd name="connsiteX6" fmla="*/ 270164 w 2331729"/>
                <a:gd name="connsiteY6" fmla="*/ 658090 h 1457988"/>
                <a:gd name="connsiteX0" fmla="*/ 55419 w 2331729"/>
                <a:gd name="connsiteY0" fmla="*/ 1025245 h 1457997"/>
                <a:gd name="connsiteX1" fmla="*/ 0 w 2331729"/>
                <a:gd name="connsiteY1" fmla="*/ 1253845 h 1457997"/>
                <a:gd name="connsiteX2" fmla="*/ 290947 w 2331729"/>
                <a:gd name="connsiteY2" fmla="*/ 1420099 h 1457997"/>
                <a:gd name="connsiteX3" fmla="*/ 2043547 w 2331729"/>
                <a:gd name="connsiteY3" fmla="*/ 491846 h 1457997"/>
                <a:gd name="connsiteX4" fmla="*/ 2237511 w 2331729"/>
                <a:gd name="connsiteY4" fmla="*/ 6935 h 1457997"/>
                <a:gd name="connsiteX5" fmla="*/ 1087583 w 2331729"/>
                <a:gd name="connsiteY5" fmla="*/ 9 h 1457997"/>
                <a:gd name="connsiteX6" fmla="*/ 270164 w 2331729"/>
                <a:gd name="connsiteY6" fmla="*/ 658099 h 14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729" h="1457997">
                  <a:moveTo>
                    <a:pt x="55419" y="1025245"/>
                  </a:moveTo>
                  <a:lnTo>
                    <a:pt x="0" y="1253845"/>
                  </a:lnTo>
                  <a:cubicBezTo>
                    <a:pt x="39255" y="1319654"/>
                    <a:pt x="-49644" y="1547099"/>
                    <a:pt x="290947" y="1420099"/>
                  </a:cubicBezTo>
                  <a:cubicBezTo>
                    <a:pt x="631538" y="1293099"/>
                    <a:pt x="1719120" y="727373"/>
                    <a:pt x="2043547" y="491846"/>
                  </a:cubicBezTo>
                  <a:cubicBezTo>
                    <a:pt x="2367974" y="256319"/>
                    <a:pt x="2396838" y="88908"/>
                    <a:pt x="2237511" y="6935"/>
                  </a:cubicBezTo>
                  <a:lnTo>
                    <a:pt x="1087583" y="9"/>
                  </a:lnTo>
                  <a:cubicBezTo>
                    <a:pt x="704274" y="-2300"/>
                    <a:pt x="542637" y="438736"/>
                    <a:pt x="270164" y="658099"/>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k1">
              <a:extLst>
                <a:ext uri="{FF2B5EF4-FFF2-40B4-BE49-F238E27FC236}">
                  <a16:creationId xmlns:a16="http://schemas.microsoft.com/office/drawing/2014/main" id="{96E3936F-A30E-4677-8AF7-6B2B8023F9B4}"/>
                </a:ext>
              </a:extLst>
            </p:cNvPr>
            <p:cNvSpPr/>
            <p:nvPr/>
          </p:nvSpPr>
          <p:spPr bwMode="auto">
            <a:xfrm>
              <a:off x="8536284" y="2462012"/>
              <a:ext cx="1119624" cy="20029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63299 w 1191899"/>
                <a:gd name="connsiteY0" fmla="*/ 741381 h 2112981"/>
                <a:gd name="connsiteX1" fmla="*/ 492245 w 1191899"/>
                <a:gd name="connsiteY1" fmla="*/ 55582 h 2112981"/>
                <a:gd name="connsiteX2" fmla="*/ 138953 w 1191899"/>
                <a:gd name="connsiteY2" fmla="*/ 83290 h 2112981"/>
                <a:gd name="connsiteX3" fmla="*/ 21190 w 1191899"/>
                <a:gd name="connsiteY3" fmla="*/ 422727 h 2112981"/>
                <a:gd name="connsiteX4" fmla="*/ 540735 w 1191899"/>
                <a:gd name="connsiteY4" fmla="*/ 1766618 h 2112981"/>
                <a:gd name="connsiteX5" fmla="*/ 748553 w 1191899"/>
                <a:gd name="connsiteY5" fmla="*/ 2112981 h 2112981"/>
                <a:gd name="connsiteX6" fmla="*/ 1191899 w 1191899"/>
                <a:gd name="connsiteY6" fmla="*/ 1925945 h 2112981"/>
                <a:gd name="connsiteX7" fmla="*/ 1178045 w 1191899"/>
                <a:gd name="connsiteY7" fmla="*/ 1482599 h 2112981"/>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492245 w 1221351"/>
                <a:gd name="connsiteY0" fmla="*/ 55582 h 2117038"/>
                <a:gd name="connsiteX1" fmla="*/ 138953 w 1221351"/>
                <a:gd name="connsiteY1" fmla="*/ 83290 h 2117038"/>
                <a:gd name="connsiteX2" fmla="*/ 21190 w 1221351"/>
                <a:gd name="connsiteY2" fmla="*/ 422727 h 2117038"/>
                <a:gd name="connsiteX3" fmla="*/ 540735 w 1221351"/>
                <a:gd name="connsiteY3" fmla="*/ 1766618 h 2117038"/>
                <a:gd name="connsiteX4" fmla="*/ 748553 w 1221351"/>
                <a:gd name="connsiteY4" fmla="*/ 2112981 h 2117038"/>
                <a:gd name="connsiteX5" fmla="*/ 1191899 w 1221351"/>
                <a:gd name="connsiteY5" fmla="*/ 1925945 h 2117038"/>
                <a:gd name="connsiteX6" fmla="*/ 1178045 w 1221351"/>
                <a:gd name="connsiteY6" fmla="*/ 1482599 h 21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351" h="2117038">
                  <a:moveTo>
                    <a:pt x="492245" y="55582"/>
                  </a:moveTo>
                  <a:cubicBezTo>
                    <a:pt x="354854" y="-54100"/>
                    <a:pt x="217462" y="22099"/>
                    <a:pt x="138953" y="83290"/>
                  </a:cubicBezTo>
                  <a:cubicBezTo>
                    <a:pt x="60444" y="144481"/>
                    <a:pt x="-45774" y="142172"/>
                    <a:pt x="21190" y="422727"/>
                  </a:cubicBezTo>
                  <a:lnTo>
                    <a:pt x="540735" y="1766618"/>
                  </a:lnTo>
                  <a:cubicBezTo>
                    <a:pt x="661962" y="2048327"/>
                    <a:pt x="640026" y="2086427"/>
                    <a:pt x="748553" y="2112981"/>
                  </a:cubicBezTo>
                  <a:cubicBezTo>
                    <a:pt x="857080" y="2139535"/>
                    <a:pt x="1120317" y="2031009"/>
                    <a:pt x="1191899" y="1925945"/>
                  </a:cubicBezTo>
                  <a:cubicBezTo>
                    <a:pt x="1263481" y="1820881"/>
                    <a:pt x="1182663" y="1630381"/>
                    <a:pt x="1178045" y="1482599"/>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56" name="centroids 2">
            <a:extLst>
              <a:ext uri="{FF2B5EF4-FFF2-40B4-BE49-F238E27FC236}">
                <a16:creationId xmlns:a16="http://schemas.microsoft.com/office/drawing/2014/main" id="{D7D11DD7-0BF3-445A-8B5F-C65187F83613}"/>
              </a:ext>
            </a:extLst>
          </p:cNvPr>
          <p:cNvGrpSpPr/>
          <p:nvPr/>
        </p:nvGrpSpPr>
        <p:grpSpPr>
          <a:xfrm>
            <a:off x="6450924" y="2564382"/>
            <a:ext cx="2629223" cy="1784595"/>
            <a:chOff x="6274278" y="2433894"/>
            <a:chExt cx="2629223" cy="1784595"/>
          </a:xfrm>
        </p:grpSpPr>
        <p:sp>
          <p:nvSpPr>
            <p:cNvPr id="57" name="Oval 56">
              <a:extLst>
                <a:ext uri="{FF2B5EF4-FFF2-40B4-BE49-F238E27FC236}">
                  <a16:creationId xmlns:a16="http://schemas.microsoft.com/office/drawing/2014/main" id="{7847B8F1-D425-4EB1-99AD-902DD29C29B3}"/>
                </a:ext>
              </a:extLst>
            </p:cNvPr>
            <p:cNvSpPr/>
            <p:nvPr/>
          </p:nvSpPr>
          <p:spPr bwMode="auto">
            <a:xfrm>
              <a:off x="6274278" y="243389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01BA018-E4F4-477B-B3AA-34BE26B9FA9F}"/>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AE163FEC-D16E-4F6F-9FB1-47868164DAA9}"/>
                </a:ext>
              </a:extLst>
            </p:cNvPr>
            <p:cNvSpPr/>
            <p:nvPr/>
          </p:nvSpPr>
          <p:spPr bwMode="auto">
            <a:xfrm>
              <a:off x="7434031" y="397603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clusters 3">
            <a:extLst>
              <a:ext uri="{FF2B5EF4-FFF2-40B4-BE49-F238E27FC236}">
                <a16:creationId xmlns:a16="http://schemas.microsoft.com/office/drawing/2014/main" id="{80F87F4E-FAE9-4344-85D2-C89277C575C5}"/>
              </a:ext>
            </a:extLst>
          </p:cNvPr>
          <p:cNvGrpSpPr/>
          <p:nvPr/>
        </p:nvGrpSpPr>
        <p:grpSpPr>
          <a:xfrm>
            <a:off x="5728854" y="1479867"/>
            <a:ext cx="4046679" cy="3305586"/>
            <a:chOff x="5424054" y="1175067"/>
            <a:chExt cx="4046679" cy="3305586"/>
          </a:xfrm>
        </p:grpSpPr>
        <p:sp>
          <p:nvSpPr>
            <p:cNvPr id="70" name="k3">
              <a:extLst>
                <a:ext uri="{FF2B5EF4-FFF2-40B4-BE49-F238E27FC236}">
                  <a16:creationId xmlns:a16="http://schemas.microsoft.com/office/drawing/2014/main" id="{11A38C19-4EC2-44A5-AB7E-B7B1E51E6348}"/>
                </a:ext>
              </a:extLst>
            </p:cNvPr>
            <p:cNvSpPr/>
            <p:nvPr/>
          </p:nvSpPr>
          <p:spPr bwMode="auto">
            <a:xfrm>
              <a:off x="5424054" y="3542051"/>
              <a:ext cx="1729424" cy="938602"/>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90111 h 938601"/>
                <a:gd name="connsiteX1" fmla="*/ 637309 w 3355235"/>
                <a:gd name="connsiteY1" fmla="*/ 938601 h 938601"/>
                <a:gd name="connsiteX2" fmla="*/ 0 w 3355235"/>
                <a:gd name="connsiteY2" fmla="*/ 453692 h 938601"/>
                <a:gd name="connsiteX3" fmla="*/ 221672 w 3355235"/>
                <a:gd name="connsiteY3" fmla="*/ 44983 h 938601"/>
                <a:gd name="connsiteX4" fmla="*/ 1205345 w 3355235"/>
                <a:gd name="connsiteY4" fmla="*/ 44983 h 938601"/>
                <a:gd name="connsiteX5" fmla="*/ 3151909 w 3355235"/>
                <a:gd name="connsiteY5" fmla="*/ 225092 h 938601"/>
                <a:gd name="connsiteX6" fmla="*/ 3241963 w 3355235"/>
                <a:gd name="connsiteY6" fmla="*/ 848547 h 938601"/>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0112 h 938602"/>
                <a:gd name="connsiteX1" fmla="*/ 637309 w 3355235"/>
                <a:gd name="connsiteY1" fmla="*/ 938602 h 938602"/>
                <a:gd name="connsiteX2" fmla="*/ 0 w 3355235"/>
                <a:gd name="connsiteY2" fmla="*/ 453693 h 938602"/>
                <a:gd name="connsiteX3" fmla="*/ 221672 w 3355235"/>
                <a:gd name="connsiteY3" fmla="*/ 44984 h 938602"/>
                <a:gd name="connsiteX4" fmla="*/ 1205345 w 3355235"/>
                <a:gd name="connsiteY4" fmla="*/ 44984 h 938602"/>
                <a:gd name="connsiteX5" fmla="*/ 3151909 w 3355235"/>
                <a:gd name="connsiteY5" fmla="*/ 225093 h 938602"/>
                <a:gd name="connsiteX6" fmla="*/ 3241963 w 3355235"/>
                <a:gd name="connsiteY6" fmla="*/ 848548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5235" h="938602">
                  <a:moveTo>
                    <a:pt x="1828800" y="890112"/>
                  </a:moveTo>
                  <a:lnTo>
                    <a:pt x="637309" y="938602"/>
                  </a:lnTo>
                  <a:cubicBezTo>
                    <a:pt x="397164" y="871638"/>
                    <a:pt x="157018" y="846238"/>
                    <a:pt x="0" y="453693"/>
                  </a:cubicBezTo>
                  <a:lnTo>
                    <a:pt x="221672" y="44984"/>
                  </a:lnTo>
                  <a:cubicBezTo>
                    <a:pt x="422563" y="-23134"/>
                    <a:pt x="716972" y="14966"/>
                    <a:pt x="1205345" y="44984"/>
                  </a:cubicBezTo>
                  <a:cubicBezTo>
                    <a:pt x="1693718" y="75002"/>
                    <a:pt x="2987964" y="-162834"/>
                    <a:pt x="3151909" y="225093"/>
                  </a:cubicBezTo>
                  <a:cubicBezTo>
                    <a:pt x="3315854" y="613020"/>
                    <a:pt x="3465945" y="613021"/>
                    <a:pt x="3241963" y="848548"/>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k2">
              <a:extLst>
                <a:ext uri="{FF2B5EF4-FFF2-40B4-BE49-F238E27FC236}">
                  <a16:creationId xmlns:a16="http://schemas.microsoft.com/office/drawing/2014/main" id="{F095EB4E-DA20-4291-925F-F4F69447F425}"/>
                </a:ext>
              </a:extLst>
            </p:cNvPr>
            <p:cNvSpPr/>
            <p:nvPr/>
          </p:nvSpPr>
          <p:spPr bwMode="auto">
            <a:xfrm>
              <a:off x="6793904" y="1175067"/>
              <a:ext cx="1463921" cy="558240"/>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10743"/>
                <a:gd name="connsiteY0" fmla="*/ 468752 h 468752"/>
                <a:gd name="connsiteX1" fmla="*/ 1489763 w 1610743"/>
                <a:gd name="connsiteY1" fmla="*/ 313231 h 468752"/>
                <a:gd name="connsiteX2" fmla="*/ 1506403 w 1610743"/>
                <a:gd name="connsiteY2" fmla="*/ 23354 h 468752"/>
                <a:gd name="connsiteX3" fmla="*/ 356475 w 1610743"/>
                <a:gd name="connsiteY3" fmla="*/ 16428 h 468752"/>
                <a:gd name="connsiteX4" fmla="*/ 0 w 1610743"/>
                <a:gd name="connsiteY4" fmla="*/ 394156 h 468752"/>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725595 w 1526761"/>
                <a:gd name="connsiteY0" fmla="*/ 491154 h 491154"/>
                <a:gd name="connsiteX1" fmla="*/ 1405781 w 1526761"/>
                <a:gd name="connsiteY1" fmla="*/ 335633 h 491154"/>
                <a:gd name="connsiteX2" fmla="*/ 1422421 w 1526761"/>
                <a:gd name="connsiteY2" fmla="*/ 45756 h 491154"/>
                <a:gd name="connsiteX3" fmla="*/ 272493 w 1526761"/>
                <a:gd name="connsiteY3" fmla="*/ 38830 h 491154"/>
                <a:gd name="connsiteX4" fmla="*/ 0 w 1526761"/>
                <a:gd name="connsiteY4" fmla="*/ 416558 h 491154"/>
                <a:gd name="connsiteX0" fmla="*/ 745026 w 1546192"/>
                <a:gd name="connsiteY0" fmla="*/ 491154 h 491154"/>
                <a:gd name="connsiteX1" fmla="*/ 1425212 w 1546192"/>
                <a:gd name="connsiteY1" fmla="*/ 335633 h 491154"/>
                <a:gd name="connsiteX2" fmla="*/ 1441852 w 1546192"/>
                <a:gd name="connsiteY2" fmla="*/ 45756 h 491154"/>
                <a:gd name="connsiteX3" fmla="*/ 291924 w 1546192"/>
                <a:gd name="connsiteY3" fmla="*/ 38830 h 491154"/>
                <a:gd name="connsiteX4" fmla="*/ 19431 w 1546192"/>
                <a:gd name="connsiteY4" fmla="*/ 416558 h 491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92" h="491154">
                  <a:moveTo>
                    <a:pt x="745026" y="491154"/>
                  </a:moveTo>
                  <a:lnTo>
                    <a:pt x="1425212" y="335633"/>
                  </a:lnTo>
                  <a:cubicBezTo>
                    <a:pt x="1524503" y="77015"/>
                    <a:pt x="1630733" y="95223"/>
                    <a:pt x="1441852" y="45756"/>
                  </a:cubicBezTo>
                  <a:cubicBezTo>
                    <a:pt x="1252971" y="-3711"/>
                    <a:pt x="528994" y="-22970"/>
                    <a:pt x="291924" y="38830"/>
                  </a:cubicBezTo>
                  <a:cubicBezTo>
                    <a:pt x="54854" y="100630"/>
                    <a:pt x="-45704" y="290649"/>
                    <a:pt x="19431" y="416558"/>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k1">
              <a:extLst>
                <a:ext uri="{FF2B5EF4-FFF2-40B4-BE49-F238E27FC236}">
                  <a16:creationId xmlns:a16="http://schemas.microsoft.com/office/drawing/2014/main" id="{0EAB558D-E61B-4C4A-BC3E-ABD71893A862}"/>
                </a:ext>
              </a:extLst>
            </p:cNvPr>
            <p:cNvSpPr/>
            <p:nvPr/>
          </p:nvSpPr>
          <p:spPr bwMode="auto">
            <a:xfrm>
              <a:off x="8041475" y="2442766"/>
              <a:ext cx="1429258" cy="19747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761723 h 2133323"/>
                <a:gd name="connsiteX1" fmla="*/ 1062340 w 1589450"/>
                <a:gd name="connsiteY1" fmla="*/ 75924 h 2133323"/>
                <a:gd name="connsiteX2" fmla="*/ 709048 w 1589450"/>
                <a:gd name="connsiteY2" fmla="*/ 103632 h 2133323"/>
                <a:gd name="connsiteX3" fmla="*/ 62319 w 1589450"/>
                <a:gd name="connsiteY3" fmla="*/ 845763 h 2133323"/>
                <a:gd name="connsiteX4" fmla="*/ 0 w 1589450"/>
                <a:gd name="connsiteY4" fmla="*/ 1786960 h 2133323"/>
                <a:gd name="connsiteX5" fmla="*/ 1318648 w 1589450"/>
                <a:gd name="connsiteY5" fmla="*/ 2133323 h 2133323"/>
                <a:gd name="connsiteX6" fmla="*/ 1565521 w 1589450"/>
                <a:gd name="connsiteY6" fmla="*/ 1748600 h 2133323"/>
                <a:gd name="connsiteX7" fmla="*/ 1589450 w 1589450"/>
                <a:gd name="connsiteY7" fmla="*/ 1466332 h 2133323"/>
                <a:gd name="connsiteX0" fmla="*/ 1664656 w 1720712"/>
                <a:gd name="connsiteY0" fmla="*/ 761723 h 2133323"/>
                <a:gd name="connsiteX1" fmla="*/ 1193602 w 1720712"/>
                <a:gd name="connsiteY1" fmla="*/ 75924 h 2133323"/>
                <a:gd name="connsiteX2" fmla="*/ 840310 w 1720712"/>
                <a:gd name="connsiteY2" fmla="*/ 103632 h 2133323"/>
                <a:gd name="connsiteX3" fmla="*/ 193581 w 1720712"/>
                <a:gd name="connsiteY3" fmla="*/ 845763 h 2133323"/>
                <a:gd name="connsiteX4" fmla="*/ 131262 w 1720712"/>
                <a:gd name="connsiteY4" fmla="*/ 1786960 h 2133323"/>
                <a:gd name="connsiteX5" fmla="*/ 1449910 w 1720712"/>
                <a:gd name="connsiteY5" fmla="*/ 2133323 h 2133323"/>
                <a:gd name="connsiteX6" fmla="*/ 1696783 w 1720712"/>
                <a:gd name="connsiteY6" fmla="*/ 1748600 h 2133323"/>
                <a:gd name="connsiteX7" fmla="*/ 1720712 w 1720712"/>
                <a:gd name="connsiteY7" fmla="*/ 1466332 h 2133323"/>
                <a:gd name="connsiteX0" fmla="*/ 1739078 w 1795134"/>
                <a:gd name="connsiteY0" fmla="*/ 761723 h 2133323"/>
                <a:gd name="connsiteX1" fmla="*/ 1268024 w 1795134"/>
                <a:gd name="connsiteY1" fmla="*/ 75924 h 2133323"/>
                <a:gd name="connsiteX2" fmla="*/ 914732 w 1795134"/>
                <a:gd name="connsiteY2" fmla="*/ 103632 h 2133323"/>
                <a:gd name="connsiteX3" fmla="*/ 268003 w 1795134"/>
                <a:gd name="connsiteY3" fmla="*/ 845763 h 2133323"/>
                <a:gd name="connsiteX4" fmla="*/ 205684 w 1795134"/>
                <a:gd name="connsiteY4" fmla="*/ 1786960 h 2133323"/>
                <a:gd name="connsiteX5" fmla="*/ 1524332 w 1795134"/>
                <a:gd name="connsiteY5" fmla="*/ 2133323 h 2133323"/>
                <a:gd name="connsiteX6" fmla="*/ 1771205 w 1795134"/>
                <a:gd name="connsiteY6" fmla="*/ 1748600 h 2133323"/>
                <a:gd name="connsiteX7" fmla="*/ 1795134 w 1795134"/>
                <a:gd name="connsiteY7" fmla="*/ 1466332 h 2133323"/>
                <a:gd name="connsiteX0" fmla="*/ 1739078 w 1795693"/>
                <a:gd name="connsiteY0" fmla="*/ 761723 h 2154503"/>
                <a:gd name="connsiteX1" fmla="*/ 1268024 w 1795693"/>
                <a:gd name="connsiteY1" fmla="*/ 75924 h 2154503"/>
                <a:gd name="connsiteX2" fmla="*/ 914732 w 1795693"/>
                <a:gd name="connsiteY2" fmla="*/ 103632 h 2154503"/>
                <a:gd name="connsiteX3" fmla="*/ 268003 w 1795693"/>
                <a:gd name="connsiteY3" fmla="*/ 845763 h 2154503"/>
                <a:gd name="connsiteX4" fmla="*/ 205684 w 1795693"/>
                <a:gd name="connsiteY4" fmla="*/ 1786960 h 2154503"/>
                <a:gd name="connsiteX5" fmla="*/ 1524332 w 1795693"/>
                <a:gd name="connsiteY5" fmla="*/ 2133323 h 2154503"/>
                <a:gd name="connsiteX6" fmla="*/ 1771205 w 1795693"/>
                <a:gd name="connsiteY6" fmla="*/ 1748600 h 2154503"/>
                <a:gd name="connsiteX7" fmla="*/ 1795134 w 1795693"/>
                <a:gd name="connsiteY7" fmla="*/ 1466332 h 2154503"/>
                <a:gd name="connsiteX0" fmla="*/ 1568569 w 1624626"/>
                <a:gd name="connsiteY0" fmla="*/ 761723 h 2140759"/>
                <a:gd name="connsiteX1" fmla="*/ 1097515 w 1624626"/>
                <a:gd name="connsiteY1" fmla="*/ 75924 h 2140759"/>
                <a:gd name="connsiteX2" fmla="*/ 744223 w 1624626"/>
                <a:gd name="connsiteY2" fmla="*/ 103632 h 2140759"/>
                <a:gd name="connsiteX3" fmla="*/ 97494 w 1624626"/>
                <a:gd name="connsiteY3" fmla="*/ 845763 h 2140759"/>
                <a:gd name="connsiteX4" fmla="*/ 289191 w 1624626"/>
                <a:gd name="connsiteY4" fmla="*/ 1991058 h 2140759"/>
                <a:gd name="connsiteX5" fmla="*/ 1353823 w 1624626"/>
                <a:gd name="connsiteY5" fmla="*/ 2133323 h 2140759"/>
                <a:gd name="connsiteX6" fmla="*/ 1600696 w 1624626"/>
                <a:gd name="connsiteY6" fmla="*/ 1748600 h 2140759"/>
                <a:gd name="connsiteX7" fmla="*/ 1624625 w 1624626"/>
                <a:gd name="connsiteY7" fmla="*/ 1466332 h 2140759"/>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119" h="2087232">
                  <a:moveTo>
                    <a:pt x="1503063" y="761723"/>
                  </a:moveTo>
                  <a:cubicBezTo>
                    <a:pt x="1346045" y="533123"/>
                    <a:pt x="1169400" y="185606"/>
                    <a:pt x="1032009" y="75924"/>
                  </a:cubicBezTo>
                  <a:cubicBezTo>
                    <a:pt x="894618" y="-33758"/>
                    <a:pt x="845387" y="-24674"/>
                    <a:pt x="678717" y="103632"/>
                  </a:cubicBezTo>
                  <a:cubicBezTo>
                    <a:pt x="463141" y="351009"/>
                    <a:pt x="107827" y="531192"/>
                    <a:pt x="31988" y="845763"/>
                  </a:cubicBezTo>
                  <a:cubicBezTo>
                    <a:pt x="-43851" y="1160334"/>
                    <a:pt x="13264" y="1799476"/>
                    <a:pt x="223685" y="1991058"/>
                  </a:cubicBezTo>
                  <a:cubicBezTo>
                    <a:pt x="434106" y="2182640"/>
                    <a:pt x="1075930" y="2035666"/>
                    <a:pt x="1294514" y="1995256"/>
                  </a:cubicBezTo>
                  <a:cubicBezTo>
                    <a:pt x="1513098" y="1954846"/>
                    <a:pt x="1490056" y="1859765"/>
                    <a:pt x="1535190" y="1748600"/>
                  </a:cubicBezTo>
                  <a:lnTo>
                    <a:pt x="1559119" y="1466332"/>
                  </a:ln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65" name="centroids 3">
            <a:extLst>
              <a:ext uri="{FF2B5EF4-FFF2-40B4-BE49-F238E27FC236}">
                <a16:creationId xmlns:a16="http://schemas.microsoft.com/office/drawing/2014/main" id="{FAA5F107-D350-4285-9B75-484B1DC40AC3}"/>
              </a:ext>
            </a:extLst>
          </p:cNvPr>
          <p:cNvGrpSpPr/>
          <p:nvPr/>
        </p:nvGrpSpPr>
        <p:grpSpPr>
          <a:xfrm>
            <a:off x="7130304" y="1699764"/>
            <a:ext cx="2102243" cy="2788056"/>
            <a:chOff x="6801258" y="1416876"/>
            <a:chExt cx="2102243" cy="2788056"/>
          </a:xfrm>
        </p:grpSpPr>
        <p:sp>
          <p:nvSpPr>
            <p:cNvPr id="66" name="Oval 65">
              <a:extLst>
                <a:ext uri="{FF2B5EF4-FFF2-40B4-BE49-F238E27FC236}">
                  <a16:creationId xmlns:a16="http://schemas.microsoft.com/office/drawing/2014/main" id="{2924DE35-9650-4C1C-AE90-BF33835B1E9A}"/>
                </a:ext>
              </a:extLst>
            </p:cNvPr>
            <p:cNvSpPr/>
            <p:nvPr/>
          </p:nvSpPr>
          <p:spPr bwMode="auto">
            <a:xfrm>
              <a:off x="7339786" y="141687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E1CB97BA-4EBA-45C6-BCE2-250B4F56C942}"/>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F816E2D1-49E7-43CB-92C6-F3025F5E32EA}"/>
                </a:ext>
              </a:extLst>
            </p:cNvPr>
            <p:cNvSpPr/>
            <p:nvPr/>
          </p:nvSpPr>
          <p:spPr bwMode="auto">
            <a:xfrm>
              <a:off x="6801258" y="3962477"/>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clusters 4">
            <a:extLst>
              <a:ext uri="{FF2B5EF4-FFF2-40B4-BE49-F238E27FC236}">
                <a16:creationId xmlns:a16="http://schemas.microsoft.com/office/drawing/2014/main" id="{34C8E49E-2896-498D-86D8-FDA31D7F9FC6}"/>
              </a:ext>
            </a:extLst>
          </p:cNvPr>
          <p:cNvGrpSpPr/>
          <p:nvPr/>
        </p:nvGrpSpPr>
        <p:grpSpPr>
          <a:xfrm>
            <a:off x="5793442" y="1468550"/>
            <a:ext cx="4006237" cy="3183389"/>
            <a:chOff x="5336242" y="1011350"/>
            <a:chExt cx="4006237" cy="3183389"/>
          </a:xfrm>
        </p:grpSpPr>
        <p:sp>
          <p:nvSpPr>
            <p:cNvPr id="78" name="k3">
              <a:extLst>
                <a:ext uri="{FF2B5EF4-FFF2-40B4-BE49-F238E27FC236}">
                  <a16:creationId xmlns:a16="http://schemas.microsoft.com/office/drawing/2014/main" id="{3D130F3B-F7A2-41E6-91A6-F00CF1EDA800}"/>
                </a:ext>
              </a:extLst>
            </p:cNvPr>
            <p:cNvSpPr/>
            <p:nvPr/>
          </p:nvSpPr>
          <p:spPr bwMode="auto">
            <a:xfrm>
              <a:off x="5336242" y="3326282"/>
              <a:ext cx="1385576" cy="86845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10 w 3355235"/>
                <a:gd name="connsiteY5" fmla="*/ 44736 h 893618"/>
                <a:gd name="connsiteX6" fmla="*/ 3241963 w 3355235"/>
                <a:gd name="connsiteY6" fmla="*/ 803564 h 893618"/>
                <a:gd name="connsiteX0" fmla="*/ 2058341 w 3584776"/>
                <a:gd name="connsiteY0" fmla="*/ 845128 h 893618"/>
                <a:gd name="connsiteX1" fmla="*/ 866850 w 3584776"/>
                <a:gd name="connsiteY1" fmla="*/ 893618 h 893618"/>
                <a:gd name="connsiteX2" fmla="*/ 0 w 3584776"/>
                <a:gd name="connsiteY2" fmla="*/ 408709 h 893618"/>
                <a:gd name="connsiteX3" fmla="*/ 451213 w 3584776"/>
                <a:gd name="connsiteY3" fmla="*/ 0 h 893618"/>
                <a:gd name="connsiteX4" fmla="*/ 1434886 w 3584776"/>
                <a:gd name="connsiteY4" fmla="*/ 0 h 893618"/>
                <a:gd name="connsiteX5" fmla="*/ 3381451 w 3584776"/>
                <a:gd name="connsiteY5" fmla="*/ 44736 h 893618"/>
                <a:gd name="connsiteX6" fmla="*/ 3471504 w 3584776"/>
                <a:gd name="connsiteY6" fmla="*/ 803564 h 893618"/>
                <a:gd name="connsiteX0" fmla="*/ 2058341 w 3584776"/>
                <a:gd name="connsiteY0" fmla="*/ 872875 h 921365"/>
                <a:gd name="connsiteX1" fmla="*/ 866850 w 3584776"/>
                <a:gd name="connsiteY1" fmla="*/ 921365 h 921365"/>
                <a:gd name="connsiteX2" fmla="*/ 0 w 3584776"/>
                <a:gd name="connsiteY2" fmla="*/ 436456 h 921365"/>
                <a:gd name="connsiteX3" fmla="*/ 236972 w 3584776"/>
                <a:gd name="connsiteY3" fmla="*/ 0 h 921365"/>
                <a:gd name="connsiteX4" fmla="*/ 1434886 w 3584776"/>
                <a:gd name="connsiteY4" fmla="*/ 27747 h 921365"/>
                <a:gd name="connsiteX5" fmla="*/ 3381451 w 3584776"/>
                <a:gd name="connsiteY5" fmla="*/ 72483 h 921365"/>
                <a:gd name="connsiteX6" fmla="*/ 3471504 w 3584776"/>
                <a:gd name="connsiteY6" fmla="*/ 831311 h 921365"/>
                <a:gd name="connsiteX0" fmla="*/ 2058341 w 3584776"/>
                <a:gd name="connsiteY0" fmla="*/ 956116 h 1004606"/>
                <a:gd name="connsiteX1" fmla="*/ 866850 w 3584776"/>
                <a:gd name="connsiteY1" fmla="*/ 1004606 h 1004606"/>
                <a:gd name="connsiteX2" fmla="*/ 0 w 3584776"/>
                <a:gd name="connsiteY2" fmla="*/ 519697 h 1004606"/>
                <a:gd name="connsiteX3" fmla="*/ 236972 w 3584776"/>
                <a:gd name="connsiteY3" fmla="*/ 83241 h 1004606"/>
                <a:gd name="connsiteX4" fmla="*/ 1679733 w 3584776"/>
                <a:gd name="connsiteY4" fmla="*/ 0 h 1004606"/>
                <a:gd name="connsiteX5" fmla="*/ 3381451 w 3584776"/>
                <a:gd name="connsiteY5" fmla="*/ 155724 h 1004606"/>
                <a:gd name="connsiteX6" fmla="*/ 3471504 w 3584776"/>
                <a:gd name="connsiteY6" fmla="*/ 914552 h 1004606"/>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65400 w 3591835"/>
                <a:gd name="connsiteY0" fmla="*/ 1039359 h 1039359"/>
                <a:gd name="connsiteX1" fmla="*/ 873909 w 3591835"/>
                <a:gd name="connsiteY1" fmla="*/ 1004606 h 1039359"/>
                <a:gd name="connsiteX2" fmla="*/ 7059 w 3591835"/>
                <a:gd name="connsiteY2" fmla="*/ 519697 h 1039359"/>
                <a:gd name="connsiteX3" fmla="*/ 244031 w 3591835"/>
                <a:gd name="connsiteY3" fmla="*/ 83241 h 1039359"/>
                <a:gd name="connsiteX4" fmla="*/ 1686792 w 3591835"/>
                <a:gd name="connsiteY4" fmla="*/ 0 h 1039359"/>
                <a:gd name="connsiteX5" fmla="*/ 3388510 w 3591835"/>
                <a:gd name="connsiteY5" fmla="*/ 155724 h 1039359"/>
                <a:gd name="connsiteX6" fmla="*/ 3478563 w 3591835"/>
                <a:gd name="connsiteY6" fmla="*/ 914552 h 1039359"/>
                <a:gd name="connsiteX0" fmla="*/ 2065400 w 3591835"/>
                <a:gd name="connsiteY0" fmla="*/ 1057513 h 1057513"/>
                <a:gd name="connsiteX1" fmla="*/ 873909 w 3591835"/>
                <a:gd name="connsiteY1" fmla="*/ 1022760 h 1057513"/>
                <a:gd name="connsiteX2" fmla="*/ 7059 w 3591835"/>
                <a:gd name="connsiteY2" fmla="*/ 537851 h 1057513"/>
                <a:gd name="connsiteX3" fmla="*/ 244031 w 3591835"/>
                <a:gd name="connsiteY3" fmla="*/ 101395 h 1057513"/>
                <a:gd name="connsiteX4" fmla="*/ 1686792 w 3591835"/>
                <a:gd name="connsiteY4" fmla="*/ 18154 h 1057513"/>
                <a:gd name="connsiteX5" fmla="*/ 3388510 w 3591835"/>
                <a:gd name="connsiteY5" fmla="*/ 173878 h 1057513"/>
                <a:gd name="connsiteX6" fmla="*/ 3478563 w 3591835"/>
                <a:gd name="connsiteY6" fmla="*/ 932706 h 1057513"/>
                <a:gd name="connsiteX0" fmla="*/ 2065400 w 3591835"/>
                <a:gd name="connsiteY0" fmla="*/ 1060709 h 1060709"/>
                <a:gd name="connsiteX1" fmla="*/ 873909 w 3591835"/>
                <a:gd name="connsiteY1" fmla="*/ 1025956 h 1060709"/>
                <a:gd name="connsiteX2" fmla="*/ 7059 w 3591835"/>
                <a:gd name="connsiteY2" fmla="*/ 541047 h 1060709"/>
                <a:gd name="connsiteX3" fmla="*/ 244031 w 3591835"/>
                <a:gd name="connsiteY3" fmla="*/ 104591 h 1060709"/>
                <a:gd name="connsiteX4" fmla="*/ 1686792 w 3591835"/>
                <a:gd name="connsiteY4" fmla="*/ 21350 h 1060709"/>
                <a:gd name="connsiteX5" fmla="*/ 3388510 w 3591835"/>
                <a:gd name="connsiteY5" fmla="*/ 177074 h 1060709"/>
                <a:gd name="connsiteX6" fmla="*/ 3478563 w 3591835"/>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291" h="1060709">
                  <a:moveTo>
                    <a:pt x="2065400" y="1060709"/>
                  </a:moveTo>
                  <a:lnTo>
                    <a:pt x="873909" y="1025956"/>
                  </a:lnTo>
                  <a:cubicBezTo>
                    <a:pt x="530852" y="939346"/>
                    <a:pt x="-71932" y="686532"/>
                    <a:pt x="7059" y="541047"/>
                  </a:cubicBezTo>
                  <a:lnTo>
                    <a:pt x="244031" y="104591"/>
                  </a:lnTo>
                  <a:cubicBezTo>
                    <a:pt x="523986" y="17975"/>
                    <a:pt x="1119553" y="-30558"/>
                    <a:pt x="1686792" y="21350"/>
                  </a:cubicBezTo>
                  <a:lnTo>
                    <a:pt x="3388510" y="177074"/>
                  </a:lnTo>
                  <a:cubicBezTo>
                    <a:pt x="3955749" y="228982"/>
                    <a:pt x="3702545" y="700375"/>
                    <a:pt x="3478563" y="93590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9" name="k2">
              <a:extLst>
                <a:ext uri="{FF2B5EF4-FFF2-40B4-BE49-F238E27FC236}">
                  <a16:creationId xmlns:a16="http://schemas.microsoft.com/office/drawing/2014/main" id="{2E2CFF81-95F3-4549-B4E5-BA87D7A1B593}"/>
                </a:ext>
              </a:extLst>
            </p:cNvPr>
            <p:cNvSpPr/>
            <p:nvPr/>
          </p:nvSpPr>
          <p:spPr bwMode="auto">
            <a:xfrm>
              <a:off x="6727846" y="1011350"/>
              <a:ext cx="1328767" cy="576483"/>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692512 w 1506403"/>
                <a:gd name="connsiteY0" fmla="*/ 361177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392532 w 1206423"/>
                <a:gd name="connsiteY0" fmla="*/ 361177 h 364707"/>
                <a:gd name="connsiteX1" fmla="*/ 997826 w 1206423"/>
                <a:gd name="connsiteY1" fmla="*/ 296803 h 364707"/>
                <a:gd name="connsiteX2" fmla="*/ 1206423 w 1206423"/>
                <a:gd name="connsiteY2" fmla="*/ 6926 h 364707"/>
                <a:gd name="connsiteX3" fmla="*/ 56495 w 1206423"/>
                <a:gd name="connsiteY3" fmla="*/ 0 h 364707"/>
                <a:gd name="connsiteX4" fmla="*/ 0 w 1206423"/>
                <a:gd name="connsiteY4" fmla="*/ 364707 h 364707"/>
                <a:gd name="connsiteX0" fmla="*/ 473014 w 1286905"/>
                <a:gd name="connsiteY0" fmla="*/ 361177 h 361177"/>
                <a:gd name="connsiteX1" fmla="*/ 1078308 w 1286905"/>
                <a:gd name="connsiteY1" fmla="*/ 296803 h 361177"/>
                <a:gd name="connsiteX2" fmla="*/ 1286905 w 1286905"/>
                <a:gd name="connsiteY2" fmla="*/ 6926 h 361177"/>
                <a:gd name="connsiteX3" fmla="*/ 136977 w 1286905"/>
                <a:gd name="connsiteY3" fmla="*/ 0 h 361177"/>
                <a:gd name="connsiteX4" fmla="*/ 0 w 1286905"/>
                <a:gd name="connsiteY4" fmla="*/ 277900 h 361177"/>
                <a:gd name="connsiteX0" fmla="*/ 473014 w 1430814"/>
                <a:gd name="connsiteY0" fmla="*/ 361177 h 361177"/>
                <a:gd name="connsiteX1" fmla="*/ 1078308 w 1430814"/>
                <a:gd name="connsiteY1" fmla="*/ 296803 h 361177"/>
                <a:gd name="connsiteX2" fmla="*/ 1286905 w 1430814"/>
                <a:gd name="connsiteY2" fmla="*/ 6926 h 361177"/>
                <a:gd name="connsiteX3" fmla="*/ 136977 w 1430814"/>
                <a:gd name="connsiteY3" fmla="*/ 0 h 361177"/>
                <a:gd name="connsiteX4" fmla="*/ 0 w 1430814"/>
                <a:gd name="connsiteY4" fmla="*/ 277900 h 361177"/>
                <a:gd name="connsiteX0" fmla="*/ 473014 w 1339689"/>
                <a:gd name="connsiteY0" fmla="*/ 361177 h 361177"/>
                <a:gd name="connsiteX1" fmla="*/ 1078308 w 1339689"/>
                <a:gd name="connsiteY1" fmla="*/ 296803 h 361177"/>
                <a:gd name="connsiteX2" fmla="*/ 1286905 w 1339689"/>
                <a:gd name="connsiteY2" fmla="*/ 6926 h 361177"/>
                <a:gd name="connsiteX3" fmla="*/ 136977 w 1339689"/>
                <a:gd name="connsiteY3" fmla="*/ 0 h 361177"/>
                <a:gd name="connsiteX4" fmla="*/ 0 w 1339689"/>
                <a:gd name="connsiteY4" fmla="*/ 277900 h 361177"/>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441" h="361198">
                  <a:moveTo>
                    <a:pt x="536766" y="361198"/>
                  </a:moveTo>
                  <a:cubicBezTo>
                    <a:pt x="738531" y="339740"/>
                    <a:pt x="1006412" y="355866"/>
                    <a:pt x="1142060" y="296824"/>
                  </a:cubicBezTo>
                  <a:cubicBezTo>
                    <a:pt x="1277708" y="237782"/>
                    <a:pt x="1507545" y="56414"/>
                    <a:pt x="1350657" y="6947"/>
                  </a:cubicBezTo>
                  <a:lnTo>
                    <a:pt x="200729" y="21"/>
                  </a:lnTo>
                  <a:cubicBezTo>
                    <a:pt x="-182580" y="-2288"/>
                    <a:pt x="109411" y="185288"/>
                    <a:pt x="63752" y="277921"/>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0" name="k1">
              <a:extLst>
                <a:ext uri="{FF2B5EF4-FFF2-40B4-BE49-F238E27FC236}">
                  <a16:creationId xmlns:a16="http://schemas.microsoft.com/office/drawing/2014/main" id="{A7D58825-98D9-4965-9159-60B5B7A6C98B}"/>
                </a:ext>
              </a:extLst>
            </p:cNvPr>
            <p:cNvSpPr/>
            <p:nvPr/>
          </p:nvSpPr>
          <p:spPr bwMode="auto">
            <a:xfrm>
              <a:off x="7792733" y="3276891"/>
              <a:ext cx="1549746" cy="848985"/>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65521 w 1589450"/>
                <a:gd name="connsiteY5" fmla="*/ 1672676 h 1711036"/>
                <a:gd name="connsiteX6" fmla="*/ 1589450 w 1589450"/>
                <a:gd name="connsiteY6" fmla="*/ 1390408 h 1711036"/>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89450 w 1589450"/>
                <a:gd name="connsiteY5" fmla="*/ 1390408 h 1711036"/>
                <a:gd name="connsiteX0" fmla="*/ 1584425 w 1640481"/>
                <a:gd name="connsiteY0" fmla="*/ 685799 h 1711036"/>
                <a:gd name="connsiteX1" fmla="*/ 1113371 w 1640481"/>
                <a:gd name="connsiteY1" fmla="*/ 0 h 1711036"/>
                <a:gd name="connsiteX2" fmla="*/ 760079 w 1640481"/>
                <a:gd name="connsiteY2" fmla="*/ 27708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685799 h 1711036"/>
                <a:gd name="connsiteX1" fmla="*/ 1113371 w 1640481"/>
                <a:gd name="connsiteY1" fmla="*/ 0 h 1711036"/>
                <a:gd name="connsiteX2" fmla="*/ 510709 w 1640481"/>
                <a:gd name="connsiteY2" fmla="*/ 708626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4881 h 1030118"/>
                <a:gd name="connsiteX1" fmla="*/ 1113371 w 1640481"/>
                <a:gd name="connsiteY1" fmla="*/ 0 h 1030118"/>
                <a:gd name="connsiteX2" fmla="*/ 510709 w 1640481"/>
                <a:gd name="connsiteY2" fmla="*/ 27708 h 1030118"/>
                <a:gd name="connsiteX3" fmla="*/ 0 w 1640481"/>
                <a:gd name="connsiteY3" fmla="*/ 381789 h 1030118"/>
                <a:gd name="connsiteX4" fmla="*/ 51031 w 1640481"/>
                <a:gd name="connsiteY4" fmla="*/ 1030118 h 1030118"/>
                <a:gd name="connsiteX5" fmla="*/ 1640481 w 1640481"/>
                <a:gd name="connsiteY5" fmla="*/ 709490 h 1030118"/>
                <a:gd name="connsiteX0" fmla="*/ 1516414 w 1640481"/>
                <a:gd name="connsiteY0" fmla="*/ 0 h 1032560"/>
                <a:gd name="connsiteX1" fmla="*/ 1113371 w 1640481"/>
                <a:gd name="connsiteY1" fmla="*/ 2442 h 1032560"/>
                <a:gd name="connsiteX2" fmla="*/ 510709 w 1640481"/>
                <a:gd name="connsiteY2" fmla="*/ 30150 h 1032560"/>
                <a:gd name="connsiteX3" fmla="*/ 0 w 1640481"/>
                <a:gd name="connsiteY3" fmla="*/ 384231 h 1032560"/>
                <a:gd name="connsiteX4" fmla="*/ 51031 w 1640481"/>
                <a:gd name="connsiteY4" fmla="*/ 1032560 h 1032560"/>
                <a:gd name="connsiteX5" fmla="*/ 1640481 w 1640481"/>
                <a:gd name="connsiteY5" fmla="*/ 711932 h 1032560"/>
                <a:gd name="connsiteX0" fmla="*/ 1516414 w 1746273"/>
                <a:gd name="connsiteY0" fmla="*/ 0 h 1032560"/>
                <a:gd name="connsiteX1" fmla="*/ 1113371 w 1746273"/>
                <a:gd name="connsiteY1" fmla="*/ 2442 h 1032560"/>
                <a:gd name="connsiteX2" fmla="*/ 510709 w 1746273"/>
                <a:gd name="connsiteY2" fmla="*/ 30150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1113371 w 1746273"/>
                <a:gd name="connsiteY1" fmla="*/ 2442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17581 h 1050141"/>
                <a:gd name="connsiteX1" fmla="*/ 992463 w 1746273"/>
                <a:gd name="connsiteY1" fmla="*/ 27345 h 1050141"/>
                <a:gd name="connsiteX2" fmla="*/ 646730 w 1746273"/>
                <a:gd name="connsiteY2" fmla="*/ 98984 h 1050141"/>
                <a:gd name="connsiteX3" fmla="*/ 0 w 1746273"/>
                <a:gd name="connsiteY3" fmla="*/ 401812 h 1050141"/>
                <a:gd name="connsiteX4" fmla="*/ 51031 w 1746273"/>
                <a:gd name="connsiteY4" fmla="*/ 1050141 h 1050141"/>
                <a:gd name="connsiteX5" fmla="*/ 1746273 w 1746273"/>
                <a:gd name="connsiteY5" fmla="*/ 736835 h 1050141"/>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92993"/>
                <a:gd name="connsiteX1" fmla="*/ 646730 w 1746273"/>
                <a:gd name="connsiteY1" fmla="*/ 81403 h 1092993"/>
                <a:gd name="connsiteX2" fmla="*/ 0 w 1746273"/>
                <a:gd name="connsiteY2" fmla="*/ 384231 h 1092993"/>
                <a:gd name="connsiteX3" fmla="*/ 51031 w 1746273"/>
                <a:gd name="connsiteY3" fmla="*/ 1032560 h 1092993"/>
                <a:gd name="connsiteX4" fmla="*/ 1746273 w 1746273"/>
                <a:gd name="connsiteY4" fmla="*/ 719254 h 1092993"/>
                <a:gd name="connsiteX0" fmla="*/ 1516925 w 1746784"/>
                <a:gd name="connsiteY0" fmla="*/ 0 h 1092993"/>
                <a:gd name="connsiteX1" fmla="*/ 647241 w 1746784"/>
                <a:gd name="connsiteY1" fmla="*/ 81403 h 1092993"/>
                <a:gd name="connsiteX2" fmla="*/ 511 w 1746784"/>
                <a:gd name="connsiteY2" fmla="*/ 384231 h 1092993"/>
                <a:gd name="connsiteX3" fmla="*/ 51542 w 1746784"/>
                <a:gd name="connsiteY3" fmla="*/ 1032560 h 1092993"/>
                <a:gd name="connsiteX4" fmla="*/ 1746784 w 1746784"/>
                <a:gd name="connsiteY4" fmla="*/ 719254 h 1092993"/>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25610 w 1619167"/>
                <a:gd name="connsiteY0" fmla="*/ 0 h 912501"/>
                <a:gd name="connsiteX1" fmla="*/ 655926 w 1619167"/>
                <a:gd name="connsiteY1" fmla="*/ 81403 h 912501"/>
                <a:gd name="connsiteX2" fmla="*/ 9196 w 1619167"/>
                <a:gd name="connsiteY2" fmla="*/ 384231 h 912501"/>
                <a:gd name="connsiteX3" fmla="*/ 370003 w 1619167"/>
                <a:gd name="connsiteY3" fmla="*/ 912501 h 912501"/>
                <a:gd name="connsiteX4" fmla="*/ 1619167 w 1619167"/>
                <a:gd name="connsiteY4" fmla="*/ 719255 h 91250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941 w 1694084"/>
                <a:gd name="connsiteY0" fmla="*/ 126088 h 836833"/>
                <a:gd name="connsiteX1" fmla="*/ 656497 w 1694084"/>
                <a:gd name="connsiteY1" fmla="*/ 3393 h 836833"/>
                <a:gd name="connsiteX2" fmla="*/ 9767 w 1694084"/>
                <a:gd name="connsiteY2" fmla="*/ 306221 h 836833"/>
                <a:gd name="connsiteX3" fmla="*/ 370574 w 1694084"/>
                <a:gd name="connsiteY3" fmla="*/ 834491 h 836833"/>
                <a:gd name="connsiteX4" fmla="*/ 1694084 w 1694084"/>
                <a:gd name="connsiteY4" fmla="*/ 485170 h 836833"/>
                <a:gd name="connsiteX0" fmla="*/ 1572214 w 1684357"/>
                <a:gd name="connsiteY0" fmla="*/ 126088 h 872589"/>
                <a:gd name="connsiteX1" fmla="*/ 646770 w 1684357"/>
                <a:gd name="connsiteY1" fmla="*/ 3393 h 872589"/>
                <a:gd name="connsiteX2" fmla="*/ 40 w 1684357"/>
                <a:gd name="connsiteY2" fmla="*/ 306221 h 872589"/>
                <a:gd name="connsiteX3" fmla="*/ 621059 w 1684357"/>
                <a:gd name="connsiteY3" fmla="*/ 870508 h 872589"/>
                <a:gd name="connsiteX4" fmla="*/ 1684357 w 1684357"/>
                <a:gd name="connsiteY4" fmla="*/ 485170 h 872589"/>
                <a:gd name="connsiteX0" fmla="*/ 1442108 w 1684357"/>
                <a:gd name="connsiteY0" fmla="*/ 54416 h 878955"/>
                <a:gd name="connsiteX1" fmla="*/ 646770 w 1684357"/>
                <a:gd name="connsiteY1" fmla="*/ 9759 h 878955"/>
                <a:gd name="connsiteX2" fmla="*/ 40 w 1684357"/>
                <a:gd name="connsiteY2" fmla="*/ 312587 h 878955"/>
                <a:gd name="connsiteX3" fmla="*/ 621059 w 1684357"/>
                <a:gd name="connsiteY3" fmla="*/ 876874 h 878955"/>
                <a:gd name="connsiteX4" fmla="*/ 1684357 w 1684357"/>
                <a:gd name="connsiteY4" fmla="*/ 491536 h 878955"/>
                <a:gd name="connsiteX0" fmla="*/ 1442108 w 1690553"/>
                <a:gd name="connsiteY0" fmla="*/ 54416 h 881434"/>
                <a:gd name="connsiteX1" fmla="*/ 646770 w 1690553"/>
                <a:gd name="connsiteY1" fmla="*/ 9759 h 881434"/>
                <a:gd name="connsiteX2" fmla="*/ 40 w 1690553"/>
                <a:gd name="connsiteY2" fmla="*/ 312587 h 881434"/>
                <a:gd name="connsiteX3" fmla="*/ 621059 w 1690553"/>
                <a:gd name="connsiteY3" fmla="*/ 876874 h 881434"/>
                <a:gd name="connsiteX4" fmla="*/ 1690553 w 1690553"/>
                <a:gd name="connsiteY4" fmla="*/ 557568 h 881434"/>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67643 h 894660"/>
                <a:gd name="connsiteX1" fmla="*/ 646770 w 1690553"/>
                <a:gd name="connsiteY1" fmla="*/ 22986 h 894660"/>
                <a:gd name="connsiteX2" fmla="*/ 40 w 1690553"/>
                <a:gd name="connsiteY2" fmla="*/ 325814 h 894660"/>
                <a:gd name="connsiteX3" fmla="*/ 621059 w 1690553"/>
                <a:gd name="connsiteY3" fmla="*/ 890101 h 894660"/>
                <a:gd name="connsiteX4" fmla="*/ 1690553 w 1690553"/>
                <a:gd name="connsiteY4" fmla="*/ 570795 h 894660"/>
                <a:gd name="connsiteX0" fmla="*/ 1442108 w 1690553"/>
                <a:gd name="connsiteY0" fmla="*/ 67643 h 897327"/>
                <a:gd name="connsiteX1" fmla="*/ 646770 w 1690553"/>
                <a:gd name="connsiteY1" fmla="*/ 22986 h 897327"/>
                <a:gd name="connsiteX2" fmla="*/ 40 w 1690553"/>
                <a:gd name="connsiteY2" fmla="*/ 325814 h 897327"/>
                <a:gd name="connsiteX3" fmla="*/ 621059 w 1690553"/>
                <a:gd name="connsiteY3" fmla="*/ 890101 h 897327"/>
                <a:gd name="connsiteX4" fmla="*/ 1690553 w 1690553"/>
                <a:gd name="connsiteY4" fmla="*/ 570795 h 8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553" h="897327">
                  <a:moveTo>
                    <a:pt x="1442108" y="67643"/>
                  </a:moveTo>
                  <a:cubicBezTo>
                    <a:pt x="1158410" y="-1269"/>
                    <a:pt x="887115" y="-20042"/>
                    <a:pt x="646770" y="22986"/>
                  </a:cubicBezTo>
                  <a:cubicBezTo>
                    <a:pt x="406425" y="66014"/>
                    <a:pt x="4325" y="181295"/>
                    <a:pt x="40" y="325814"/>
                  </a:cubicBezTo>
                  <a:cubicBezTo>
                    <a:pt x="-4245" y="470333"/>
                    <a:pt x="339307" y="849271"/>
                    <a:pt x="621059" y="890101"/>
                  </a:cubicBezTo>
                  <a:cubicBezTo>
                    <a:pt x="902811" y="930931"/>
                    <a:pt x="1379489" y="795288"/>
                    <a:pt x="1690553" y="570795"/>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73" name="centroids 4">
            <a:extLst>
              <a:ext uri="{FF2B5EF4-FFF2-40B4-BE49-F238E27FC236}">
                <a16:creationId xmlns:a16="http://schemas.microsoft.com/office/drawing/2014/main" id="{356F18F4-7C35-4F76-9C15-18EDBB9556A2}"/>
              </a:ext>
            </a:extLst>
          </p:cNvPr>
          <p:cNvGrpSpPr/>
          <p:nvPr/>
        </p:nvGrpSpPr>
        <p:grpSpPr>
          <a:xfrm>
            <a:off x="6378520" y="1602783"/>
            <a:ext cx="2817670" cy="2850400"/>
            <a:chOff x="5897074" y="1167495"/>
            <a:chExt cx="2817670" cy="2850400"/>
          </a:xfrm>
        </p:grpSpPr>
        <p:sp>
          <p:nvSpPr>
            <p:cNvPr id="74" name="Oval 73">
              <a:extLst>
                <a:ext uri="{FF2B5EF4-FFF2-40B4-BE49-F238E27FC236}">
                  <a16:creationId xmlns:a16="http://schemas.microsoft.com/office/drawing/2014/main" id="{EFCF7C45-2994-4D75-B929-D3D611941D59}"/>
                </a:ext>
              </a:extLst>
            </p:cNvPr>
            <p:cNvSpPr/>
            <p:nvPr/>
          </p:nvSpPr>
          <p:spPr bwMode="auto">
            <a:xfrm>
              <a:off x="7166262" y="1167495"/>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273D1D98-F467-45F0-A134-1785FA52F22D}"/>
                </a:ext>
              </a:extLst>
            </p:cNvPr>
            <p:cNvSpPr/>
            <p:nvPr/>
          </p:nvSpPr>
          <p:spPr bwMode="auto">
            <a:xfrm>
              <a:off x="8472289" y="3688849"/>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D1CEF1D5-CF83-4932-BFD9-0F6BC45DE3E5}"/>
                </a:ext>
              </a:extLst>
            </p:cNvPr>
            <p:cNvSpPr/>
            <p:nvPr/>
          </p:nvSpPr>
          <p:spPr bwMode="auto">
            <a:xfrm>
              <a:off x="5897074" y="3775440"/>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data">
            <a:extLst>
              <a:ext uri="{FF2B5EF4-FFF2-40B4-BE49-F238E27FC236}">
                <a16:creationId xmlns:a16="http://schemas.microsoft.com/office/drawing/2014/main" id="{DC561DBA-F926-43DB-A823-CA3EAB2C33EA}"/>
              </a:ext>
            </a:extLst>
          </p:cNvPr>
          <p:cNvGrpSpPr/>
          <p:nvPr/>
        </p:nvGrpSpPr>
        <p:grpSpPr>
          <a:xfrm>
            <a:off x="5775698" y="1124800"/>
            <a:ext cx="3962541" cy="3372159"/>
            <a:chOff x="5775698" y="1124800"/>
            <a:chExt cx="3962541" cy="3372159"/>
          </a:xfrm>
        </p:grpSpPr>
        <p:pic>
          <p:nvPicPr>
            <p:cNvPr id="42" name="Graphic 41" descr="Rose">
              <a:extLst>
                <a:ext uri="{FF2B5EF4-FFF2-40B4-BE49-F238E27FC236}">
                  <a16:creationId xmlns:a16="http://schemas.microsoft.com/office/drawing/2014/main" id="{317195F6-4C40-47B2-878B-9875DA28E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0147" y="3773596"/>
              <a:ext cx="658092" cy="658092"/>
            </a:xfrm>
            <a:prstGeom prst="rect">
              <a:avLst/>
            </a:prstGeom>
          </p:spPr>
        </p:pic>
        <p:pic>
          <p:nvPicPr>
            <p:cNvPr id="43" name="Graphic 42" descr="Rose">
              <a:extLst>
                <a:ext uri="{FF2B5EF4-FFF2-40B4-BE49-F238E27FC236}">
                  <a16:creationId xmlns:a16="http://schemas.microsoft.com/office/drawing/2014/main" id="{DBB769B1-BE12-49A6-A37D-CF79670B6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4921" y="3942960"/>
              <a:ext cx="553999" cy="553999"/>
            </a:xfrm>
            <a:prstGeom prst="rect">
              <a:avLst/>
            </a:prstGeom>
          </p:spPr>
        </p:pic>
        <p:pic>
          <p:nvPicPr>
            <p:cNvPr id="44" name="Graphic 43" descr="Flower">
              <a:extLst>
                <a:ext uri="{FF2B5EF4-FFF2-40B4-BE49-F238E27FC236}">
                  <a16:creationId xmlns:a16="http://schemas.microsoft.com/office/drawing/2014/main" id="{F3F5324F-10FE-407E-83AE-60B9A7BDF6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5698" y="3838867"/>
              <a:ext cx="658092" cy="658092"/>
            </a:xfrm>
            <a:prstGeom prst="rect">
              <a:avLst/>
            </a:prstGeom>
          </p:spPr>
        </p:pic>
        <p:pic>
          <p:nvPicPr>
            <p:cNvPr id="45" name="Graphic 44" descr="Flower">
              <a:extLst>
                <a:ext uri="{FF2B5EF4-FFF2-40B4-BE49-F238E27FC236}">
                  <a16:creationId xmlns:a16="http://schemas.microsoft.com/office/drawing/2014/main" id="{82083AD0-7998-471C-971D-111969EF6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0924" y="3690885"/>
              <a:ext cx="658092" cy="658092"/>
            </a:xfrm>
            <a:prstGeom prst="rect">
              <a:avLst/>
            </a:prstGeom>
          </p:spPr>
        </p:pic>
        <p:pic>
          <p:nvPicPr>
            <p:cNvPr id="46" name="Graphic 45" descr="Sunflower">
              <a:extLst>
                <a:ext uri="{FF2B5EF4-FFF2-40B4-BE49-F238E27FC236}">
                  <a16:creationId xmlns:a16="http://schemas.microsoft.com/office/drawing/2014/main" id="{8C8D2620-63DE-4BAB-AF7D-CA3ACFBEA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830" y="1124800"/>
              <a:ext cx="658091" cy="658091"/>
            </a:xfrm>
            <a:prstGeom prst="rect">
              <a:avLst/>
            </a:prstGeom>
          </p:spPr>
        </p:pic>
        <p:pic>
          <p:nvPicPr>
            <p:cNvPr id="47" name="Graphic 46" descr="Sunflower">
              <a:extLst>
                <a:ext uri="{FF2B5EF4-FFF2-40B4-BE49-F238E27FC236}">
                  <a16:creationId xmlns:a16="http://schemas.microsoft.com/office/drawing/2014/main" id="{0C15443D-E215-4A5A-83F9-163A3CDE99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016" y="1251697"/>
              <a:ext cx="658091" cy="658091"/>
            </a:xfrm>
            <a:prstGeom prst="rect">
              <a:avLst/>
            </a:prstGeom>
          </p:spPr>
        </p:pic>
      </p:grpSp>
    </p:spTree>
    <p:extLst>
      <p:ext uri="{BB962C8B-B14F-4D97-AF65-F5344CB8AC3E}">
        <p14:creationId xmlns:p14="http://schemas.microsoft.com/office/powerpoint/2010/main" val="4000014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par>
                          <p:cTn id="69" fill="hold">
                            <p:stCondLst>
                              <p:cond delay="1000"/>
                            </p:stCondLst>
                            <p:childTnLst>
                              <p:par>
                                <p:cTn id="70" presetID="10" presetClass="exit" presetSubtype="0" fill="hold" nodeType="afterEffect">
                                  <p:stCondLst>
                                    <p:cond delay="0"/>
                                  </p:stCondLst>
                                  <p:childTnLst>
                                    <p:animEffect transition="out" filter="fad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3MjAuMCwgQ3VsdHVyZT1uZXV0cmFsLCBQdWJsaWNLZXlUb2tlbj0zMWJmMzg1NmFkMzY0ZTM1BQEAAAALSW5rTWF0dGVyVjEEAAAABVNjYWxlDUxpc3RgMStfaXRlbXMMTGlzdGAxK19zaXplD0xpc3RgMStfdmVyc2lvbgAEAAALF1NoYXJlZC5JbmtpbmcuSW5rQXRvbVtdAgAAAAgIAgAAAI/CdT8JAwAAAAEAAAAMAAAABwMAAAAAAQAAAAQAAAAECUlua0F0b21WMQIAAAAJBAAAAA0DBQQAAAALUGVuU3Ryb2tlVjEEAAAACkF0dHJpYnV0ZXMFVHJhY2UJU3RhcnRUaW1lBFR5cGUEBAAED1BlbkF0dHJpYnV0ZXNWMQIAAAAKSW5rVHJhY2VWMQIAAAAQDEFjdGlvblR5cGVWMQIAAAACAAAACQUAAAAJBgAAAO5tAAAAAAAABfn///8MQWN0aW9uVHlwZVYxAQAAAAd2YWx1ZV9fAAgCAAAAAAAAAAUFAAAAD1BlbkF0dHJpYnV0ZXNWMQoAAAAHX2NvbG9yQQdfY29sb3JSB19jb2xvckcHX2NvbG9yQgpGaXRUb0N1cnZlBkhlaWdodA5JZ25vcmVQcmVzc3VyZQ1Jc0hpZ2hsaWdodGVyBVNoYXBlBVdpZHRoAAAAAAAAAAAEAAICAgIBBgEBDEJydXNoU2hhcGVWMQIAAAAGAgAAAP8AAAAAAAAAAAAACEAAAAX4////DEJydXNoU2hhcGVWMQEAAAAHdmFsdWVfXwAIAgAAAAEAAAAAAAAAAAAIQAUGAAAACklua1RyYWNlVjEDAAAADUxpc3RgMStfaXRlbXMMTGlzdGAxK19zaXplD0xpc3RgMStfdmVyc2lvbgQAABhTaGFyZWQuSW5raW5nLklua1BvaW50W10CAAAACAgCAAAACQkAAAABAAAAAQAAAAcJAAAAAAEAAAAEAAAABApJbmtQb2ludFYxAgAAAAkKAAAADQMFCgAAAApJbmtQb2ludFYxBAAAAAFYAVkOUHJlc3N1cmVGYWN0b3IJVGltZVN0YW1wAAAAAAYGCxACAAAAAAAAAAAA4D8AAAAAAADgPwAAAD8AAAAAAAAAAAs="/>
</p:tagLst>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TotalTime>
  <Words>9528</Words>
  <Application>Microsoft Macintosh PowerPoint</Application>
  <PresentationFormat>Widescreen</PresentationFormat>
  <Paragraphs>807</Paragraphs>
  <Slides>37</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Courier New</vt:lpstr>
      <vt:lpstr>Krana Fat B</vt:lpstr>
      <vt:lpstr>Montserrat</vt:lpstr>
      <vt:lpstr>Quattrocento Sans</vt:lpstr>
      <vt:lpstr>Segoe UI</vt:lpstr>
      <vt:lpstr>Office Theme</vt:lpstr>
      <vt:lpstr>Machine Learning </vt:lpstr>
      <vt:lpstr>PowerPoint Presentation</vt:lpstr>
      <vt:lpstr>What is Machine Learning?</vt:lpstr>
      <vt:lpstr>Machine learning uses sophisticated algorithms to “learn” from massive volumes of Big Data. The more data the algorithms can access, the more they can learn.</vt:lpstr>
      <vt:lpstr>Types of Machine Learning</vt:lpstr>
      <vt:lpstr>Types of Machine Learning</vt:lpstr>
      <vt:lpstr>Regression</vt:lpstr>
      <vt:lpstr>Classification</vt:lpstr>
      <vt:lpstr>Clustering</vt:lpstr>
      <vt:lpstr>Example: Using K</vt:lpstr>
      <vt:lpstr>Bias and variance</vt:lpstr>
      <vt:lpstr>PowerPoint Presentation</vt:lpstr>
      <vt:lpstr>PowerPoint Presentation</vt:lpstr>
      <vt:lpstr>PowerPoint Presentation</vt:lpstr>
      <vt:lpstr>PowerPoint Presentation</vt:lpstr>
      <vt:lpstr>PowerPoint Presentation</vt:lpstr>
      <vt:lpstr>PowerPoint Presentation</vt:lpstr>
      <vt:lpstr>Algorithm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K-Means Clustering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Practical Machine Learning with Python</dc:title>
  <dc:creator>Kofi Glover</dc:creator>
  <cp:lastModifiedBy>Deepanshu Pasrija</cp:lastModifiedBy>
  <cp:revision>35</cp:revision>
  <dcterms:created xsi:type="dcterms:W3CDTF">2020-09-24T07:13:14Z</dcterms:created>
  <dcterms:modified xsi:type="dcterms:W3CDTF">2023-10-11T14:15:39Z</dcterms:modified>
</cp:coreProperties>
</file>